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733" r:id="rId6"/>
    <p:sldId id="744" r:id="rId7"/>
    <p:sldId id="311" r:id="rId8"/>
    <p:sldId id="752" r:id="rId9"/>
    <p:sldId id="774" r:id="rId10"/>
    <p:sldId id="756" r:id="rId11"/>
    <p:sldId id="760" r:id="rId12"/>
    <p:sldId id="764" r:id="rId13"/>
    <p:sldId id="623" r:id="rId14"/>
    <p:sldId id="755" r:id="rId15"/>
    <p:sldId id="765" r:id="rId16"/>
    <p:sldId id="766" r:id="rId17"/>
    <p:sldId id="768" r:id="rId18"/>
    <p:sldId id="767" r:id="rId19"/>
    <p:sldId id="769" r:id="rId20"/>
    <p:sldId id="770" r:id="rId21"/>
    <p:sldId id="771" r:id="rId22"/>
    <p:sldId id="754" r:id="rId23"/>
    <p:sldId id="763" r:id="rId24"/>
    <p:sldId id="775" r:id="rId25"/>
    <p:sldId id="746" r:id="rId26"/>
    <p:sldId id="773" r:id="rId27"/>
    <p:sldId id="758" r:id="rId28"/>
    <p:sldId id="308" r:id="rId29"/>
    <p:sldId id="594" r:id="rId30"/>
    <p:sldId id="313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98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04971-CAB1-4D40-9CB1-688DBE12C2B9}" v="1731" dt="2021-09-06T12:24:29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FCB35-62B7-4452-AACE-A02B29E6BC9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8496996-3B54-4051-BBD7-C6549B5C5A51}">
      <dgm:prSet phldrT="[Tekst]" phldr="0"/>
      <dgm:spPr/>
      <dgm:t>
        <a:bodyPr/>
        <a:lstStyle/>
        <a:p>
          <a:pPr rtl="0"/>
          <a:r>
            <a:rPr lang="da-DK" dirty="0" err="1">
              <a:latin typeface="Calibri Light"/>
            </a:rPr>
            <a:t>Before</a:t>
          </a:r>
          <a:r>
            <a:rPr lang="da-DK" dirty="0">
              <a:latin typeface="Calibri Light"/>
            </a:rPr>
            <a:t> meeting</a:t>
          </a:r>
          <a:endParaRPr lang="da-DK" dirty="0"/>
        </a:p>
      </dgm:t>
    </dgm:pt>
    <dgm:pt modelId="{B4F589F2-981E-466A-AC15-8720DA5E0A62}" type="parTrans" cxnId="{5B968825-BB50-4904-BD1F-F07B5988A7B9}">
      <dgm:prSet/>
      <dgm:spPr/>
      <dgm:t>
        <a:bodyPr/>
        <a:lstStyle/>
        <a:p>
          <a:endParaRPr lang="da-DK"/>
        </a:p>
      </dgm:t>
    </dgm:pt>
    <dgm:pt modelId="{1F341408-6CEA-474A-AE3B-615D619B70F5}" type="sibTrans" cxnId="{5B968825-BB50-4904-BD1F-F07B5988A7B9}">
      <dgm:prSet/>
      <dgm:spPr/>
      <dgm:t>
        <a:bodyPr/>
        <a:lstStyle/>
        <a:p>
          <a:endParaRPr lang="da-DK"/>
        </a:p>
      </dgm:t>
    </dgm:pt>
    <dgm:pt modelId="{6F7F0859-1FF9-42F1-95E4-3527CC1900C6}">
      <dgm:prSet phldrT="[Tekst]" phldr="0"/>
      <dgm:spPr/>
      <dgm:t>
        <a:bodyPr/>
        <a:lstStyle/>
        <a:p>
          <a:r>
            <a:rPr lang="da-DK" dirty="0">
              <a:latin typeface="Calibri Light"/>
            </a:rPr>
            <a:t>Podcast</a:t>
          </a:r>
          <a:endParaRPr lang="da-DK" dirty="0"/>
        </a:p>
      </dgm:t>
    </dgm:pt>
    <dgm:pt modelId="{F400D03E-A742-4BBE-B8DA-AFEBE3189B45}" type="parTrans" cxnId="{EEDABA22-FDB7-477B-93E9-644490E9A9B4}">
      <dgm:prSet/>
      <dgm:spPr/>
      <dgm:t>
        <a:bodyPr/>
        <a:lstStyle/>
        <a:p>
          <a:endParaRPr lang="da-DK"/>
        </a:p>
      </dgm:t>
    </dgm:pt>
    <dgm:pt modelId="{6C42352A-6B00-46F9-A36D-CC2C46728B17}" type="sibTrans" cxnId="{EEDABA22-FDB7-477B-93E9-644490E9A9B4}">
      <dgm:prSet/>
      <dgm:spPr/>
      <dgm:t>
        <a:bodyPr/>
        <a:lstStyle/>
        <a:p>
          <a:endParaRPr lang="da-DK"/>
        </a:p>
      </dgm:t>
    </dgm:pt>
    <dgm:pt modelId="{0BCD2104-D03C-45A7-B605-94D68B0CD797}">
      <dgm:prSet phldrT="[Tekst]" phldr="0"/>
      <dgm:spPr/>
      <dgm:t>
        <a:bodyPr/>
        <a:lstStyle/>
        <a:p>
          <a:r>
            <a:rPr lang="da-DK" dirty="0">
              <a:latin typeface="Calibri Light"/>
            </a:rPr>
            <a:t>Video</a:t>
          </a:r>
          <a:endParaRPr lang="da-DK" dirty="0"/>
        </a:p>
      </dgm:t>
    </dgm:pt>
    <dgm:pt modelId="{70AA0922-74B6-4D1E-A476-ABE6909F02E9}" type="parTrans" cxnId="{34575BCA-8C49-4ED9-8F00-71FA18F269C4}">
      <dgm:prSet/>
      <dgm:spPr/>
      <dgm:t>
        <a:bodyPr/>
        <a:lstStyle/>
        <a:p>
          <a:endParaRPr lang="da-DK"/>
        </a:p>
      </dgm:t>
    </dgm:pt>
    <dgm:pt modelId="{438068D1-6AE9-4CD8-81F7-F47760650C56}" type="sibTrans" cxnId="{34575BCA-8C49-4ED9-8F00-71FA18F269C4}">
      <dgm:prSet/>
      <dgm:spPr/>
      <dgm:t>
        <a:bodyPr/>
        <a:lstStyle/>
        <a:p>
          <a:endParaRPr lang="da-DK"/>
        </a:p>
      </dgm:t>
    </dgm:pt>
    <dgm:pt modelId="{50905789-B6A0-4EFB-903F-3F85A1E94EE1}">
      <dgm:prSet phldrT="[Tekst]" phldr="0"/>
      <dgm:spPr/>
      <dgm:t>
        <a:bodyPr/>
        <a:lstStyle/>
        <a:p>
          <a:r>
            <a:rPr lang="da-DK" dirty="0">
              <a:latin typeface="Calibri Light"/>
            </a:rPr>
            <a:t>Data</a:t>
          </a:r>
          <a:endParaRPr lang="da-DK" dirty="0"/>
        </a:p>
      </dgm:t>
    </dgm:pt>
    <dgm:pt modelId="{AE08AF2C-0606-42B0-908C-918EE9E97DCE}" type="parTrans" cxnId="{D3B92C00-657E-4FFE-AF19-41EECD1AB3B9}">
      <dgm:prSet/>
      <dgm:spPr/>
      <dgm:t>
        <a:bodyPr/>
        <a:lstStyle/>
        <a:p>
          <a:endParaRPr lang="da-DK"/>
        </a:p>
      </dgm:t>
    </dgm:pt>
    <dgm:pt modelId="{50BEEE4A-8B92-48CB-8D29-6C30480B9A67}" type="sibTrans" cxnId="{D3B92C00-657E-4FFE-AF19-41EECD1AB3B9}">
      <dgm:prSet/>
      <dgm:spPr/>
      <dgm:t>
        <a:bodyPr/>
        <a:lstStyle/>
        <a:p>
          <a:endParaRPr lang="da-DK"/>
        </a:p>
      </dgm:t>
    </dgm:pt>
    <dgm:pt modelId="{88A5FBF6-42BC-452A-9F27-75B3C751FBE0}">
      <dgm:prSet phldrT="[Tekst]" phldr="0"/>
      <dgm:spPr/>
      <dgm:t>
        <a:bodyPr/>
        <a:lstStyle/>
        <a:p>
          <a:pPr rtl="0"/>
          <a:r>
            <a:rPr lang="da-DK" dirty="0" err="1">
              <a:latin typeface="Calibri Light"/>
            </a:rPr>
            <a:t>During</a:t>
          </a:r>
          <a:r>
            <a:rPr lang="da-DK" dirty="0">
              <a:latin typeface="Calibri Light"/>
            </a:rPr>
            <a:t> meeting</a:t>
          </a:r>
          <a:endParaRPr lang="da-DK" dirty="0"/>
        </a:p>
      </dgm:t>
    </dgm:pt>
    <dgm:pt modelId="{B78A194D-858E-4B41-BE45-77830602C62C}" type="parTrans" cxnId="{97517A9B-4571-46A3-A543-55472C7C1ECF}">
      <dgm:prSet/>
      <dgm:spPr/>
      <dgm:t>
        <a:bodyPr/>
        <a:lstStyle/>
        <a:p>
          <a:endParaRPr lang="da-DK"/>
        </a:p>
      </dgm:t>
    </dgm:pt>
    <dgm:pt modelId="{121D27E0-CA6B-4E67-9D91-E1D8BBE7119A}" type="sibTrans" cxnId="{97517A9B-4571-46A3-A543-55472C7C1ECF}">
      <dgm:prSet/>
      <dgm:spPr/>
      <dgm:t>
        <a:bodyPr/>
        <a:lstStyle/>
        <a:p>
          <a:endParaRPr lang="da-DK"/>
        </a:p>
      </dgm:t>
    </dgm:pt>
    <dgm:pt modelId="{C21D4737-3905-4DAD-9C45-D1ADD57D97C4}">
      <dgm:prSet phldrT="[Tekst]" phldr="0"/>
      <dgm:spPr/>
      <dgm:t>
        <a:bodyPr/>
        <a:lstStyle/>
        <a:p>
          <a:pPr rtl="0"/>
          <a:r>
            <a:rPr lang="da-DK" dirty="0">
              <a:latin typeface="Calibri Light"/>
            </a:rPr>
            <a:t>Group </a:t>
          </a:r>
          <a:r>
            <a:rPr lang="da-DK" dirty="0" err="1">
              <a:latin typeface="Calibri Light"/>
            </a:rPr>
            <a:t>based</a:t>
          </a:r>
          <a:r>
            <a:rPr lang="da-DK" dirty="0">
              <a:latin typeface="Calibri Light"/>
            </a:rPr>
            <a:t> learning</a:t>
          </a:r>
          <a:endParaRPr lang="da-DK" dirty="0"/>
        </a:p>
      </dgm:t>
    </dgm:pt>
    <dgm:pt modelId="{DA40BBF9-362B-450B-9A5B-718D28BAF6CF}" type="parTrans" cxnId="{6A130AFF-7184-4AC8-BF99-63DC8CB95E88}">
      <dgm:prSet/>
      <dgm:spPr/>
      <dgm:t>
        <a:bodyPr/>
        <a:lstStyle/>
        <a:p>
          <a:endParaRPr lang="da-DK"/>
        </a:p>
      </dgm:t>
    </dgm:pt>
    <dgm:pt modelId="{88EE59B3-2C41-4095-B35A-661A6AFB6D18}" type="sibTrans" cxnId="{6A130AFF-7184-4AC8-BF99-63DC8CB95E88}">
      <dgm:prSet/>
      <dgm:spPr/>
      <dgm:t>
        <a:bodyPr/>
        <a:lstStyle/>
        <a:p>
          <a:endParaRPr lang="da-DK"/>
        </a:p>
      </dgm:t>
    </dgm:pt>
    <dgm:pt modelId="{42672BF5-D4AE-4FF3-AD0E-43DFC34BCF4C}">
      <dgm:prSet phldrT="[Tekst]" phldr="0"/>
      <dgm:spPr/>
      <dgm:t>
        <a:bodyPr/>
        <a:lstStyle/>
        <a:p>
          <a:pPr rtl="0"/>
          <a:r>
            <a:rPr lang="da-DK" dirty="0">
              <a:latin typeface="Calibri Light"/>
            </a:rPr>
            <a:t>Plan for </a:t>
          </a:r>
          <a:r>
            <a:rPr lang="da-DK" dirty="0" err="1">
              <a:latin typeface="Calibri Light"/>
            </a:rPr>
            <a:t>implementation</a:t>
          </a:r>
          <a:endParaRPr lang="da-DK" dirty="0" err="1"/>
        </a:p>
      </dgm:t>
    </dgm:pt>
    <dgm:pt modelId="{1E67B76E-1B8B-4F8F-BBDA-FE862CDA9CDC}" type="parTrans" cxnId="{B087E294-74D3-45EC-872F-A28A30AD2D29}">
      <dgm:prSet/>
      <dgm:spPr/>
      <dgm:t>
        <a:bodyPr/>
        <a:lstStyle/>
        <a:p>
          <a:endParaRPr lang="da-DK"/>
        </a:p>
      </dgm:t>
    </dgm:pt>
    <dgm:pt modelId="{378F13C0-661F-46AC-9DEF-5254A1E989B2}" type="sibTrans" cxnId="{B087E294-74D3-45EC-872F-A28A30AD2D29}">
      <dgm:prSet/>
      <dgm:spPr/>
      <dgm:t>
        <a:bodyPr/>
        <a:lstStyle/>
        <a:p>
          <a:endParaRPr lang="da-DK"/>
        </a:p>
      </dgm:t>
    </dgm:pt>
    <dgm:pt modelId="{F0ABCDF5-A49D-4AE2-8BF0-001BDF12024F}">
      <dgm:prSet phldrT="[Tekst]" phldr="0"/>
      <dgm:spPr/>
      <dgm:t>
        <a:bodyPr/>
        <a:lstStyle/>
        <a:p>
          <a:pPr rtl="0"/>
          <a:r>
            <a:rPr lang="da-DK" dirty="0" err="1">
              <a:latin typeface="Calibri Light"/>
            </a:rPr>
            <a:t>After</a:t>
          </a:r>
          <a:r>
            <a:rPr lang="da-DK" dirty="0">
              <a:latin typeface="Calibri Light"/>
            </a:rPr>
            <a:t> meeting</a:t>
          </a:r>
          <a:endParaRPr lang="da-DK" dirty="0"/>
        </a:p>
      </dgm:t>
    </dgm:pt>
    <dgm:pt modelId="{F0AB1EC5-3E94-4945-92E7-9181766054CF}" type="parTrans" cxnId="{D984EA21-1BD1-475B-AFAF-77F2F4519D50}">
      <dgm:prSet/>
      <dgm:spPr/>
      <dgm:t>
        <a:bodyPr/>
        <a:lstStyle/>
        <a:p>
          <a:endParaRPr lang="da-DK"/>
        </a:p>
      </dgm:t>
    </dgm:pt>
    <dgm:pt modelId="{3D03933A-7817-4199-BE4E-17DEAAC2CCC4}" type="sibTrans" cxnId="{D984EA21-1BD1-475B-AFAF-77F2F4519D50}">
      <dgm:prSet/>
      <dgm:spPr/>
      <dgm:t>
        <a:bodyPr/>
        <a:lstStyle/>
        <a:p>
          <a:endParaRPr lang="da-DK"/>
        </a:p>
      </dgm:t>
    </dgm:pt>
    <dgm:pt modelId="{4F46B5F2-8737-4CA8-8350-BFAA7D18F706}">
      <dgm:prSet phldrT="[Tekst]" phldr="0"/>
      <dgm:spPr/>
      <dgm:t>
        <a:bodyPr/>
        <a:lstStyle/>
        <a:p>
          <a:pPr rtl="0"/>
          <a:r>
            <a:rPr lang="da-DK" dirty="0" err="1">
              <a:latin typeface="Calibri Light"/>
            </a:rPr>
            <a:t>Implementation</a:t>
          </a:r>
          <a:r>
            <a:rPr lang="da-DK" dirty="0">
              <a:latin typeface="Calibri Light"/>
            </a:rPr>
            <a:t> video</a:t>
          </a:r>
          <a:endParaRPr lang="da-DK" dirty="0"/>
        </a:p>
      </dgm:t>
    </dgm:pt>
    <dgm:pt modelId="{551BB644-34DB-44E7-97E2-043ECF91EC88}" type="parTrans" cxnId="{7BC834E8-4106-4564-BDB4-2499FD45E57F}">
      <dgm:prSet/>
      <dgm:spPr/>
      <dgm:t>
        <a:bodyPr/>
        <a:lstStyle/>
        <a:p>
          <a:endParaRPr lang="da-DK"/>
        </a:p>
      </dgm:t>
    </dgm:pt>
    <dgm:pt modelId="{4FC8EB8F-B5C8-4B58-A793-866A69FB890A}" type="sibTrans" cxnId="{7BC834E8-4106-4564-BDB4-2499FD45E57F}">
      <dgm:prSet/>
      <dgm:spPr/>
      <dgm:t>
        <a:bodyPr/>
        <a:lstStyle/>
        <a:p>
          <a:endParaRPr lang="da-DK"/>
        </a:p>
      </dgm:t>
    </dgm:pt>
    <dgm:pt modelId="{0A3129D4-E9E0-46AC-AB77-A655299586D4}">
      <dgm:prSet phldr="0"/>
      <dgm:spPr/>
      <dgm:t>
        <a:bodyPr/>
        <a:lstStyle/>
        <a:p>
          <a:pPr rtl="0"/>
          <a:r>
            <a:rPr lang="da-DK" dirty="0" err="1">
              <a:latin typeface="Calibri Light"/>
            </a:rPr>
            <a:t>Examples</a:t>
          </a:r>
          <a:r>
            <a:rPr lang="da-DK" dirty="0">
              <a:latin typeface="Calibri Light"/>
            </a:rPr>
            <a:t> of </a:t>
          </a:r>
          <a:r>
            <a:rPr lang="da-DK" dirty="0" err="1">
              <a:latin typeface="Calibri Light"/>
            </a:rPr>
            <a:t>instructions</a:t>
          </a:r>
        </a:p>
      </dgm:t>
    </dgm:pt>
    <dgm:pt modelId="{A6DF9E44-4662-498B-A4FC-654B2B127AF3}" type="parTrans" cxnId="{411096A9-4E74-42F7-A358-82E1528454BA}">
      <dgm:prSet/>
      <dgm:spPr/>
    </dgm:pt>
    <dgm:pt modelId="{37B7FCE2-58D4-4CBA-A69A-DFB62E8E6741}" type="sibTrans" cxnId="{411096A9-4E74-42F7-A358-82E1528454BA}">
      <dgm:prSet/>
      <dgm:spPr/>
    </dgm:pt>
    <dgm:pt modelId="{50A9EA58-3131-44ED-AC3A-A491862F979F}" type="pres">
      <dgm:prSet presAssocID="{5A9FCB35-62B7-4452-AACE-A02B29E6BC98}" presName="theList" presStyleCnt="0">
        <dgm:presLayoutVars>
          <dgm:dir/>
          <dgm:animLvl val="lvl"/>
          <dgm:resizeHandles val="exact"/>
        </dgm:presLayoutVars>
      </dgm:prSet>
      <dgm:spPr/>
    </dgm:pt>
    <dgm:pt modelId="{A1E828C2-F147-4C85-9E3A-32672C3B7DF5}" type="pres">
      <dgm:prSet presAssocID="{58496996-3B54-4051-BBD7-C6549B5C5A51}" presName="compNode" presStyleCnt="0"/>
      <dgm:spPr/>
    </dgm:pt>
    <dgm:pt modelId="{52AE873A-C9DD-4570-95B1-ACD46D5337D9}" type="pres">
      <dgm:prSet presAssocID="{58496996-3B54-4051-BBD7-C6549B5C5A51}" presName="noGeometry" presStyleCnt="0"/>
      <dgm:spPr/>
    </dgm:pt>
    <dgm:pt modelId="{48B01209-E719-4C92-9CAA-160DEBB69126}" type="pres">
      <dgm:prSet presAssocID="{58496996-3B54-4051-BBD7-C6549B5C5A51}" presName="childTextVisible" presStyleLbl="bgAccFollowNode1" presStyleIdx="0" presStyleCnt="3">
        <dgm:presLayoutVars>
          <dgm:bulletEnabled val="1"/>
        </dgm:presLayoutVars>
      </dgm:prSet>
      <dgm:spPr/>
    </dgm:pt>
    <dgm:pt modelId="{32584EE5-27E2-44CF-9267-B72EE331D89A}" type="pres">
      <dgm:prSet presAssocID="{58496996-3B54-4051-BBD7-C6549B5C5A51}" presName="childTextHidden" presStyleLbl="bgAccFollowNode1" presStyleIdx="0" presStyleCnt="3"/>
      <dgm:spPr/>
    </dgm:pt>
    <dgm:pt modelId="{D8A9D7C3-9F45-4168-B0BC-0FD7268063EA}" type="pres">
      <dgm:prSet presAssocID="{58496996-3B54-4051-BBD7-C6549B5C5A5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BE7CDFB-C923-4902-B8A3-A2D549B44495}" type="pres">
      <dgm:prSet presAssocID="{58496996-3B54-4051-BBD7-C6549B5C5A51}" presName="aSpace" presStyleCnt="0"/>
      <dgm:spPr/>
    </dgm:pt>
    <dgm:pt modelId="{60D5E492-E1AB-437C-8B82-19B7B16FF9FA}" type="pres">
      <dgm:prSet presAssocID="{88A5FBF6-42BC-452A-9F27-75B3C751FBE0}" presName="compNode" presStyleCnt="0"/>
      <dgm:spPr/>
    </dgm:pt>
    <dgm:pt modelId="{096D19E1-7384-4D64-A8CC-AAC61C621D3B}" type="pres">
      <dgm:prSet presAssocID="{88A5FBF6-42BC-452A-9F27-75B3C751FBE0}" presName="noGeometry" presStyleCnt="0"/>
      <dgm:spPr/>
    </dgm:pt>
    <dgm:pt modelId="{B9D86A79-C976-4606-B3B1-EC3A8699547E}" type="pres">
      <dgm:prSet presAssocID="{88A5FBF6-42BC-452A-9F27-75B3C751FBE0}" presName="childTextVisible" presStyleLbl="bgAccFollowNode1" presStyleIdx="1" presStyleCnt="3">
        <dgm:presLayoutVars>
          <dgm:bulletEnabled val="1"/>
        </dgm:presLayoutVars>
      </dgm:prSet>
      <dgm:spPr/>
    </dgm:pt>
    <dgm:pt modelId="{701F9306-F9EE-4D72-A3FF-E95426A142C6}" type="pres">
      <dgm:prSet presAssocID="{88A5FBF6-42BC-452A-9F27-75B3C751FBE0}" presName="childTextHidden" presStyleLbl="bgAccFollowNode1" presStyleIdx="1" presStyleCnt="3"/>
      <dgm:spPr/>
    </dgm:pt>
    <dgm:pt modelId="{F75FF267-A9C6-4295-AD07-9C138EACCEEB}" type="pres">
      <dgm:prSet presAssocID="{88A5FBF6-42BC-452A-9F27-75B3C751FBE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3983827-43EF-4D0E-99C4-F2C811A89A1C}" type="pres">
      <dgm:prSet presAssocID="{88A5FBF6-42BC-452A-9F27-75B3C751FBE0}" presName="aSpace" presStyleCnt="0"/>
      <dgm:spPr/>
    </dgm:pt>
    <dgm:pt modelId="{21EE8DB1-8896-4C72-8F11-267492BEF8EB}" type="pres">
      <dgm:prSet presAssocID="{F0ABCDF5-A49D-4AE2-8BF0-001BDF12024F}" presName="compNode" presStyleCnt="0"/>
      <dgm:spPr/>
    </dgm:pt>
    <dgm:pt modelId="{7788F7FF-9FF9-4EE1-B2EF-EAADC417C3C8}" type="pres">
      <dgm:prSet presAssocID="{F0ABCDF5-A49D-4AE2-8BF0-001BDF12024F}" presName="noGeometry" presStyleCnt="0"/>
      <dgm:spPr/>
    </dgm:pt>
    <dgm:pt modelId="{57757359-8625-415E-AE85-E9A9D72C8936}" type="pres">
      <dgm:prSet presAssocID="{F0ABCDF5-A49D-4AE2-8BF0-001BDF12024F}" presName="childTextVisible" presStyleLbl="bgAccFollowNode1" presStyleIdx="2" presStyleCnt="3">
        <dgm:presLayoutVars>
          <dgm:bulletEnabled val="1"/>
        </dgm:presLayoutVars>
      </dgm:prSet>
      <dgm:spPr/>
    </dgm:pt>
    <dgm:pt modelId="{F54281A4-F4E3-4FD1-B229-1AB4D9522625}" type="pres">
      <dgm:prSet presAssocID="{F0ABCDF5-A49D-4AE2-8BF0-001BDF12024F}" presName="childTextHidden" presStyleLbl="bgAccFollowNode1" presStyleIdx="2" presStyleCnt="3"/>
      <dgm:spPr/>
    </dgm:pt>
    <dgm:pt modelId="{5B236C6F-3ED3-4ABB-995C-7B164BE8F312}" type="pres">
      <dgm:prSet presAssocID="{F0ABCDF5-A49D-4AE2-8BF0-001BDF12024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3B92C00-657E-4FFE-AF19-41EECD1AB3B9}" srcId="{58496996-3B54-4051-BBD7-C6549B5C5A51}" destId="{50905789-B6A0-4EFB-903F-3F85A1E94EE1}" srcOrd="2" destOrd="0" parTransId="{AE08AF2C-0606-42B0-908C-918EE9E97DCE}" sibTransId="{50BEEE4A-8B92-48CB-8D29-6C30480B9A67}"/>
    <dgm:cxn modelId="{D984EA21-1BD1-475B-AFAF-77F2F4519D50}" srcId="{5A9FCB35-62B7-4452-AACE-A02B29E6BC98}" destId="{F0ABCDF5-A49D-4AE2-8BF0-001BDF12024F}" srcOrd="2" destOrd="0" parTransId="{F0AB1EC5-3E94-4945-92E7-9181766054CF}" sibTransId="{3D03933A-7817-4199-BE4E-17DEAAC2CCC4}"/>
    <dgm:cxn modelId="{EEDABA22-FDB7-477B-93E9-644490E9A9B4}" srcId="{58496996-3B54-4051-BBD7-C6549B5C5A51}" destId="{6F7F0859-1FF9-42F1-95E4-3527CC1900C6}" srcOrd="0" destOrd="0" parTransId="{F400D03E-A742-4BBE-B8DA-AFEBE3189B45}" sibTransId="{6C42352A-6B00-46F9-A36D-CC2C46728B17}"/>
    <dgm:cxn modelId="{CE256924-76D4-4125-B8D5-885ADE47A355}" type="presOf" srcId="{C21D4737-3905-4DAD-9C45-D1ADD57D97C4}" destId="{701F9306-F9EE-4D72-A3FF-E95426A142C6}" srcOrd="1" destOrd="0" presId="urn:microsoft.com/office/officeart/2005/8/layout/hProcess6"/>
    <dgm:cxn modelId="{5B968825-BB50-4904-BD1F-F07B5988A7B9}" srcId="{5A9FCB35-62B7-4452-AACE-A02B29E6BC98}" destId="{58496996-3B54-4051-BBD7-C6549B5C5A51}" srcOrd="0" destOrd="0" parTransId="{B4F589F2-981E-466A-AC15-8720DA5E0A62}" sibTransId="{1F341408-6CEA-474A-AE3B-615D619B70F5}"/>
    <dgm:cxn modelId="{E065E228-6EF3-4391-8503-384C55C14BEE}" type="presOf" srcId="{4F46B5F2-8737-4CA8-8350-BFAA7D18F706}" destId="{57757359-8625-415E-AE85-E9A9D72C8936}" srcOrd="0" destOrd="0" presId="urn:microsoft.com/office/officeart/2005/8/layout/hProcess6"/>
    <dgm:cxn modelId="{6678B22B-C3CF-4B10-92A2-A5572C37F6A1}" type="presOf" srcId="{5A9FCB35-62B7-4452-AACE-A02B29E6BC98}" destId="{50A9EA58-3131-44ED-AC3A-A491862F979F}" srcOrd="0" destOrd="0" presId="urn:microsoft.com/office/officeart/2005/8/layout/hProcess6"/>
    <dgm:cxn modelId="{B1095742-CECA-494B-AE3A-2640C3C1CEEC}" type="presOf" srcId="{4F46B5F2-8737-4CA8-8350-BFAA7D18F706}" destId="{F54281A4-F4E3-4FD1-B229-1AB4D9522625}" srcOrd="1" destOrd="0" presId="urn:microsoft.com/office/officeart/2005/8/layout/hProcess6"/>
    <dgm:cxn modelId="{67F2436D-4C7F-4938-AD23-348DE86C4A52}" type="presOf" srcId="{F0ABCDF5-A49D-4AE2-8BF0-001BDF12024F}" destId="{5B236C6F-3ED3-4ABB-995C-7B164BE8F312}" srcOrd="0" destOrd="0" presId="urn:microsoft.com/office/officeart/2005/8/layout/hProcess6"/>
    <dgm:cxn modelId="{16B1304F-D663-42B1-9746-2C735A6F52C0}" type="presOf" srcId="{0BCD2104-D03C-45A7-B605-94D68B0CD797}" destId="{48B01209-E719-4C92-9CAA-160DEBB69126}" srcOrd="0" destOrd="1" presId="urn:microsoft.com/office/officeart/2005/8/layout/hProcess6"/>
    <dgm:cxn modelId="{33693371-1720-4C97-86EA-7C72C8FB60A4}" type="presOf" srcId="{C21D4737-3905-4DAD-9C45-D1ADD57D97C4}" destId="{B9D86A79-C976-4606-B3B1-EC3A8699547E}" srcOrd="0" destOrd="0" presId="urn:microsoft.com/office/officeart/2005/8/layout/hProcess6"/>
    <dgm:cxn modelId="{740EA171-2161-4339-8A38-CCDD01A8F19C}" type="presOf" srcId="{6F7F0859-1FF9-42F1-95E4-3527CC1900C6}" destId="{32584EE5-27E2-44CF-9267-B72EE331D89A}" srcOrd="1" destOrd="0" presId="urn:microsoft.com/office/officeart/2005/8/layout/hProcess6"/>
    <dgm:cxn modelId="{10CC807E-5381-4418-9528-96AEBF68C0FC}" type="presOf" srcId="{50905789-B6A0-4EFB-903F-3F85A1E94EE1}" destId="{48B01209-E719-4C92-9CAA-160DEBB69126}" srcOrd="0" destOrd="2" presId="urn:microsoft.com/office/officeart/2005/8/layout/hProcess6"/>
    <dgm:cxn modelId="{BA262483-E28F-41AA-AA75-AC0AFD3DCFC4}" type="presOf" srcId="{0A3129D4-E9E0-46AC-AB77-A655299586D4}" destId="{57757359-8625-415E-AE85-E9A9D72C8936}" srcOrd="0" destOrd="1" presId="urn:microsoft.com/office/officeart/2005/8/layout/hProcess6"/>
    <dgm:cxn modelId="{012D0091-83B2-4FA4-B5FE-E8927147EB6C}" type="presOf" srcId="{42672BF5-D4AE-4FF3-AD0E-43DFC34BCF4C}" destId="{701F9306-F9EE-4D72-A3FF-E95426A142C6}" srcOrd="1" destOrd="1" presId="urn:microsoft.com/office/officeart/2005/8/layout/hProcess6"/>
    <dgm:cxn modelId="{7F6B3493-C8E1-453A-8951-2378682CF353}" type="presOf" srcId="{0BCD2104-D03C-45A7-B605-94D68B0CD797}" destId="{32584EE5-27E2-44CF-9267-B72EE331D89A}" srcOrd="1" destOrd="1" presId="urn:microsoft.com/office/officeart/2005/8/layout/hProcess6"/>
    <dgm:cxn modelId="{B087E294-74D3-45EC-872F-A28A30AD2D29}" srcId="{88A5FBF6-42BC-452A-9F27-75B3C751FBE0}" destId="{42672BF5-D4AE-4FF3-AD0E-43DFC34BCF4C}" srcOrd="1" destOrd="0" parTransId="{1E67B76E-1B8B-4F8F-BBDA-FE862CDA9CDC}" sibTransId="{378F13C0-661F-46AC-9DEF-5254A1E989B2}"/>
    <dgm:cxn modelId="{85503898-9FAD-4228-9AE3-DB398F392F20}" type="presOf" srcId="{50905789-B6A0-4EFB-903F-3F85A1E94EE1}" destId="{32584EE5-27E2-44CF-9267-B72EE331D89A}" srcOrd="1" destOrd="2" presId="urn:microsoft.com/office/officeart/2005/8/layout/hProcess6"/>
    <dgm:cxn modelId="{97517A9B-4571-46A3-A543-55472C7C1ECF}" srcId="{5A9FCB35-62B7-4452-AACE-A02B29E6BC98}" destId="{88A5FBF6-42BC-452A-9F27-75B3C751FBE0}" srcOrd="1" destOrd="0" parTransId="{B78A194D-858E-4B41-BE45-77830602C62C}" sibTransId="{121D27E0-CA6B-4E67-9D91-E1D8BBE7119A}"/>
    <dgm:cxn modelId="{411096A9-4E74-42F7-A358-82E1528454BA}" srcId="{F0ABCDF5-A49D-4AE2-8BF0-001BDF12024F}" destId="{0A3129D4-E9E0-46AC-AB77-A655299586D4}" srcOrd="1" destOrd="0" parTransId="{A6DF9E44-4662-498B-A4FC-654B2B127AF3}" sibTransId="{37B7FCE2-58D4-4CBA-A69A-DFB62E8E6741}"/>
    <dgm:cxn modelId="{D9A035AF-FBEF-4100-8159-018FCD82D130}" type="presOf" srcId="{0A3129D4-E9E0-46AC-AB77-A655299586D4}" destId="{F54281A4-F4E3-4FD1-B229-1AB4D9522625}" srcOrd="1" destOrd="1" presId="urn:microsoft.com/office/officeart/2005/8/layout/hProcess6"/>
    <dgm:cxn modelId="{4FC19DC1-153A-4E79-8812-5DB0C15A9082}" type="presOf" srcId="{6F7F0859-1FF9-42F1-95E4-3527CC1900C6}" destId="{48B01209-E719-4C92-9CAA-160DEBB69126}" srcOrd="0" destOrd="0" presId="urn:microsoft.com/office/officeart/2005/8/layout/hProcess6"/>
    <dgm:cxn modelId="{34575BCA-8C49-4ED9-8F00-71FA18F269C4}" srcId="{58496996-3B54-4051-BBD7-C6549B5C5A51}" destId="{0BCD2104-D03C-45A7-B605-94D68B0CD797}" srcOrd="1" destOrd="0" parTransId="{70AA0922-74B6-4D1E-A476-ABE6909F02E9}" sibTransId="{438068D1-6AE9-4CD8-81F7-F47760650C56}"/>
    <dgm:cxn modelId="{7BC834E8-4106-4564-BDB4-2499FD45E57F}" srcId="{F0ABCDF5-A49D-4AE2-8BF0-001BDF12024F}" destId="{4F46B5F2-8737-4CA8-8350-BFAA7D18F706}" srcOrd="0" destOrd="0" parTransId="{551BB644-34DB-44E7-97E2-043ECF91EC88}" sibTransId="{4FC8EB8F-B5C8-4B58-A793-866A69FB890A}"/>
    <dgm:cxn modelId="{A57A80F4-6E95-4DB5-B327-F0ED128B6E67}" type="presOf" srcId="{88A5FBF6-42BC-452A-9F27-75B3C751FBE0}" destId="{F75FF267-A9C6-4295-AD07-9C138EACCEEB}" srcOrd="0" destOrd="0" presId="urn:microsoft.com/office/officeart/2005/8/layout/hProcess6"/>
    <dgm:cxn modelId="{B62CFAF5-6798-4A9E-87C9-DA1E1BFA1075}" type="presOf" srcId="{58496996-3B54-4051-BBD7-C6549B5C5A51}" destId="{D8A9D7C3-9F45-4168-B0BC-0FD7268063EA}" srcOrd="0" destOrd="0" presId="urn:microsoft.com/office/officeart/2005/8/layout/hProcess6"/>
    <dgm:cxn modelId="{5F3CF1F9-DBF1-44AB-A78E-B6E63E19B7B3}" type="presOf" srcId="{42672BF5-D4AE-4FF3-AD0E-43DFC34BCF4C}" destId="{B9D86A79-C976-4606-B3B1-EC3A8699547E}" srcOrd="0" destOrd="1" presId="urn:microsoft.com/office/officeart/2005/8/layout/hProcess6"/>
    <dgm:cxn modelId="{6A130AFF-7184-4AC8-BF99-63DC8CB95E88}" srcId="{88A5FBF6-42BC-452A-9F27-75B3C751FBE0}" destId="{C21D4737-3905-4DAD-9C45-D1ADD57D97C4}" srcOrd="0" destOrd="0" parTransId="{DA40BBF9-362B-450B-9A5B-718D28BAF6CF}" sibTransId="{88EE59B3-2C41-4095-B35A-661A6AFB6D18}"/>
    <dgm:cxn modelId="{1401644D-8E79-4999-A556-88932FB4AC0F}" type="presParOf" srcId="{50A9EA58-3131-44ED-AC3A-A491862F979F}" destId="{A1E828C2-F147-4C85-9E3A-32672C3B7DF5}" srcOrd="0" destOrd="0" presId="urn:microsoft.com/office/officeart/2005/8/layout/hProcess6"/>
    <dgm:cxn modelId="{F736F494-F4B7-4C92-9592-1633C5750276}" type="presParOf" srcId="{A1E828C2-F147-4C85-9E3A-32672C3B7DF5}" destId="{52AE873A-C9DD-4570-95B1-ACD46D5337D9}" srcOrd="0" destOrd="0" presId="urn:microsoft.com/office/officeart/2005/8/layout/hProcess6"/>
    <dgm:cxn modelId="{7E6729D4-C6AB-485D-A6EF-EC75A0A1B918}" type="presParOf" srcId="{A1E828C2-F147-4C85-9E3A-32672C3B7DF5}" destId="{48B01209-E719-4C92-9CAA-160DEBB69126}" srcOrd="1" destOrd="0" presId="urn:microsoft.com/office/officeart/2005/8/layout/hProcess6"/>
    <dgm:cxn modelId="{D24A6DBC-7FCD-482E-A853-0B98BFD73A76}" type="presParOf" srcId="{A1E828C2-F147-4C85-9E3A-32672C3B7DF5}" destId="{32584EE5-27E2-44CF-9267-B72EE331D89A}" srcOrd="2" destOrd="0" presId="urn:microsoft.com/office/officeart/2005/8/layout/hProcess6"/>
    <dgm:cxn modelId="{824B5A39-0470-4CB1-B1B2-87226ABD49CB}" type="presParOf" srcId="{A1E828C2-F147-4C85-9E3A-32672C3B7DF5}" destId="{D8A9D7C3-9F45-4168-B0BC-0FD7268063EA}" srcOrd="3" destOrd="0" presId="urn:microsoft.com/office/officeart/2005/8/layout/hProcess6"/>
    <dgm:cxn modelId="{3DFF7C3D-0CE7-4B5A-BD9A-FF18820EFA6F}" type="presParOf" srcId="{50A9EA58-3131-44ED-AC3A-A491862F979F}" destId="{CBE7CDFB-C923-4902-B8A3-A2D549B44495}" srcOrd="1" destOrd="0" presId="urn:microsoft.com/office/officeart/2005/8/layout/hProcess6"/>
    <dgm:cxn modelId="{F04A9EBE-C97C-4BC9-84F8-B9A653AFF5C8}" type="presParOf" srcId="{50A9EA58-3131-44ED-AC3A-A491862F979F}" destId="{60D5E492-E1AB-437C-8B82-19B7B16FF9FA}" srcOrd="2" destOrd="0" presId="urn:microsoft.com/office/officeart/2005/8/layout/hProcess6"/>
    <dgm:cxn modelId="{18926F32-0C83-4136-A0C3-6C1291BF8A3E}" type="presParOf" srcId="{60D5E492-E1AB-437C-8B82-19B7B16FF9FA}" destId="{096D19E1-7384-4D64-A8CC-AAC61C621D3B}" srcOrd="0" destOrd="0" presId="urn:microsoft.com/office/officeart/2005/8/layout/hProcess6"/>
    <dgm:cxn modelId="{E7416FFE-FDF2-4BB1-A0A7-FFDA939A385D}" type="presParOf" srcId="{60D5E492-E1AB-437C-8B82-19B7B16FF9FA}" destId="{B9D86A79-C976-4606-B3B1-EC3A8699547E}" srcOrd="1" destOrd="0" presId="urn:microsoft.com/office/officeart/2005/8/layout/hProcess6"/>
    <dgm:cxn modelId="{46B921CE-BB6F-4066-B227-AAC46C5A8554}" type="presParOf" srcId="{60D5E492-E1AB-437C-8B82-19B7B16FF9FA}" destId="{701F9306-F9EE-4D72-A3FF-E95426A142C6}" srcOrd="2" destOrd="0" presId="urn:microsoft.com/office/officeart/2005/8/layout/hProcess6"/>
    <dgm:cxn modelId="{372CEB68-FADC-4ACA-9B7B-82D64178D08B}" type="presParOf" srcId="{60D5E492-E1AB-437C-8B82-19B7B16FF9FA}" destId="{F75FF267-A9C6-4295-AD07-9C138EACCEEB}" srcOrd="3" destOrd="0" presId="urn:microsoft.com/office/officeart/2005/8/layout/hProcess6"/>
    <dgm:cxn modelId="{5D60BA5A-9EFA-4891-9F19-00DD08C1185D}" type="presParOf" srcId="{50A9EA58-3131-44ED-AC3A-A491862F979F}" destId="{13983827-43EF-4D0E-99C4-F2C811A89A1C}" srcOrd="3" destOrd="0" presId="urn:microsoft.com/office/officeart/2005/8/layout/hProcess6"/>
    <dgm:cxn modelId="{E568E04A-626D-4BB5-8E45-DD3935B99574}" type="presParOf" srcId="{50A9EA58-3131-44ED-AC3A-A491862F979F}" destId="{21EE8DB1-8896-4C72-8F11-267492BEF8EB}" srcOrd="4" destOrd="0" presId="urn:microsoft.com/office/officeart/2005/8/layout/hProcess6"/>
    <dgm:cxn modelId="{26F99811-A2E8-4A0E-BCEB-8F2B89A276A0}" type="presParOf" srcId="{21EE8DB1-8896-4C72-8F11-267492BEF8EB}" destId="{7788F7FF-9FF9-4EE1-B2EF-EAADC417C3C8}" srcOrd="0" destOrd="0" presId="urn:microsoft.com/office/officeart/2005/8/layout/hProcess6"/>
    <dgm:cxn modelId="{7098B48B-B6DF-4630-AD3F-F252523363A3}" type="presParOf" srcId="{21EE8DB1-8896-4C72-8F11-267492BEF8EB}" destId="{57757359-8625-415E-AE85-E9A9D72C8936}" srcOrd="1" destOrd="0" presId="urn:microsoft.com/office/officeart/2005/8/layout/hProcess6"/>
    <dgm:cxn modelId="{3EE65900-D71C-4F61-A0B6-9C22CEF7C58A}" type="presParOf" srcId="{21EE8DB1-8896-4C72-8F11-267492BEF8EB}" destId="{F54281A4-F4E3-4FD1-B229-1AB4D9522625}" srcOrd="2" destOrd="0" presId="urn:microsoft.com/office/officeart/2005/8/layout/hProcess6"/>
    <dgm:cxn modelId="{7BCB5F91-7295-496D-AE2B-7CC64B54DD1E}" type="presParOf" srcId="{21EE8DB1-8896-4C72-8F11-267492BEF8EB}" destId="{5B236C6F-3ED3-4ABB-995C-7B164BE8F31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01209-E719-4C92-9CAA-160DEBB69126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>
              <a:latin typeface="Calibri Light"/>
            </a:rPr>
            <a:t>Podcast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>
              <a:latin typeface="Calibri Light"/>
            </a:rPr>
            <a:t>Video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>
              <a:latin typeface="Calibri Light"/>
            </a:rPr>
            <a:t>Data</a:t>
          </a:r>
          <a:endParaRPr lang="da-DK" sz="1400" kern="1200" dirty="0"/>
        </a:p>
      </dsp:txBody>
      <dsp:txXfrm>
        <a:off x="1360661" y="1346238"/>
        <a:ext cx="1321638" cy="1658861"/>
      </dsp:txXfrm>
    </dsp:sp>
    <dsp:sp modelId="{D8A9D7C3-9F45-4168-B0BC-0FD7268063EA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 err="1">
              <a:latin typeface="Calibri Light"/>
            </a:rPr>
            <a:t>Before</a:t>
          </a:r>
          <a:r>
            <a:rPr lang="da-DK" sz="2200" kern="1200" dirty="0">
              <a:latin typeface="Calibri Light"/>
            </a:rPr>
            <a:t> meeting</a:t>
          </a:r>
          <a:endParaRPr lang="da-DK" sz="2200" kern="1200" dirty="0"/>
        </a:p>
      </dsp:txBody>
      <dsp:txXfrm>
        <a:off x="203646" y="1696417"/>
        <a:ext cx="958502" cy="958502"/>
      </dsp:txXfrm>
    </dsp:sp>
    <dsp:sp modelId="{B9D86A79-C976-4606-B3B1-EC3A8699547E}">
      <dsp:nvSpPr>
        <dsp:cNvPr id="0" name=""/>
        <dsp:cNvSpPr/>
      </dsp:nvSpPr>
      <dsp:spPr>
        <a:xfrm>
          <a:off x="4241155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>
              <a:latin typeface="Calibri Light"/>
            </a:rPr>
            <a:t>Group </a:t>
          </a:r>
          <a:r>
            <a:rPr lang="da-DK" sz="1400" kern="1200" dirty="0" err="1">
              <a:latin typeface="Calibri Light"/>
            </a:rPr>
            <a:t>based</a:t>
          </a:r>
          <a:r>
            <a:rPr lang="da-DK" sz="1400" kern="1200" dirty="0">
              <a:latin typeface="Calibri Light"/>
            </a:rPr>
            <a:t> learning</a:t>
          </a:r>
          <a:endParaRPr lang="da-DK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>
              <a:latin typeface="Calibri Light"/>
            </a:rPr>
            <a:t>Plan for </a:t>
          </a:r>
          <a:r>
            <a:rPr lang="da-DK" sz="1400" kern="1200" dirty="0" err="1">
              <a:latin typeface="Calibri Light"/>
            </a:rPr>
            <a:t>implementation</a:t>
          </a:r>
          <a:endParaRPr lang="da-DK" sz="1400" kern="1200" dirty="0" err="1"/>
        </a:p>
      </dsp:txBody>
      <dsp:txXfrm>
        <a:off x="4918918" y="1346238"/>
        <a:ext cx="1321638" cy="1658861"/>
      </dsp:txXfrm>
    </dsp:sp>
    <dsp:sp modelId="{F75FF267-A9C6-4295-AD07-9C138EACCEEB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 err="1">
              <a:latin typeface="Calibri Light"/>
            </a:rPr>
            <a:t>During</a:t>
          </a:r>
          <a:r>
            <a:rPr lang="da-DK" sz="2200" kern="1200" dirty="0">
              <a:latin typeface="Calibri Light"/>
            </a:rPr>
            <a:t> meeting</a:t>
          </a:r>
          <a:endParaRPr lang="da-DK" sz="2200" kern="1200" dirty="0"/>
        </a:p>
      </dsp:txBody>
      <dsp:txXfrm>
        <a:off x="3761903" y="1696417"/>
        <a:ext cx="958502" cy="958502"/>
      </dsp:txXfrm>
    </dsp:sp>
    <dsp:sp modelId="{57757359-8625-415E-AE85-E9A9D72C8936}">
      <dsp:nvSpPr>
        <dsp:cNvPr id="0" name=""/>
        <dsp:cNvSpPr/>
      </dsp:nvSpPr>
      <dsp:spPr>
        <a:xfrm>
          <a:off x="7799412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 err="1">
              <a:latin typeface="Calibri Light"/>
            </a:rPr>
            <a:t>Implementation</a:t>
          </a:r>
          <a:r>
            <a:rPr lang="da-DK" sz="1400" kern="1200" dirty="0">
              <a:latin typeface="Calibri Light"/>
            </a:rPr>
            <a:t> video</a:t>
          </a:r>
          <a:endParaRPr lang="da-DK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 err="1">
              <a:latin typeface="Calibri Light"/>
            </a:rPr>
            <a:t>Examples</a:t>
          </a:r>
          <a:r>
            <a:rPr lang="da-DK" sz="1400" kern="1200" dirty="0">
              <a:latin typeface="Calibri Light"/>
            </a:rPr>
            <a:t> of </a:t>
          </a:r>
          <a:r>
            <a:rPr lang="da-DK" sz="1400" kern="1200" dirty="0" err="1">
              <a:latin typeface="Calibri Light"/>
            </a:rPr>
            <a:t>instructions</a:t>
          </a:r>
        </a:p>
      </dsp:txBody>
      <dsp:txXfrm>
        <a:off x="8477175" y="1346238"/>
        <a:ext cx="1321638" cy="1658861"/>
      </dsp:txXfrm>
    </dsp:sp>
    <dsp:sp modelId="{5B236C6F-3ED3-4ABB-995C-7B164BE8F312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 err="1">
              <a:latin typeface="Calibri Light"/>
            </a:rPr>
            <a:t>After</a:t>
          </a:r>
          <a:r>
            <a:rPr lang="da-DK" sz="2200" kern="1200" dirty="0">
              <a:latin typeface="Calibri Light"/>
            </a:rPr>
            <a:t> meeting</a:t>
          </a:r>
          <a:endParaRPr lang="da-DK" sz="2200" kern="1200" dirty="0"/>
        </a:p>
      </dsp:txBody>
      <dsp:txXfrm>
        <a:off x="7320161" y="1696417"/>
        <a:ext cx="958502" cy="95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01EC7-3BE6-4DAF-9F94-9478C1248C9A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1797-0166-420F-9FAB-574774F62F5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74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484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9278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91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12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52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552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69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84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50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65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Programmet er sammensat så det samlet tager 2 timer og 5 min. med opdeling i en introduktion til mødet og emnet, 3</a:t>
            </a:r>
            <a:r>
              <a:rPr lang="da-DK"/>
              <a:t> </a:t>
            </a:r>
            <a:r>
              <a:rPr lang="da-D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blokke samt en afslutning med lidt tid til refleksion.</a:t>
            </a:r>
            <a:r>
              <a:rPr lang="da-DK"/>
              <a:t> </a:t>
            </a:r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29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noter 1">
            <a:extLst>
              <a:ext uri="{FF2B5EF4-FFF2-40B4-BE49-F238E27FC236}">
                <a16:creationId xmlns:a16="http://schemas.microsoft.com/office/drawing/2014/main" id="{9BDE0B84-BD55-46DB-9039-32DB0ACC3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721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2394A-C10D-42AB-8CF1-29B05F6C07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529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779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9F49C-D47C-4B93-AF96-831CBB86787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203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9F49C-D47C-4B93-AF96-831CBB86787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277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KiAP bliver en smuk svane!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52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70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39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16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07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85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9F49C-D47C-4B93-AF96-831CBB86787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02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394A-C10D-42AB-8CF1-29B05F6C07C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02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573FE-3C82-4014-BCDA-39BD6D193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493B18-A49C-40E6-9062-17F41DACF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207A72-C4EA-4C27-9605-F5BF8A85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6302ED-4E02-464F-BB00-34B49D2A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9BC5C5-414F-42B2-93F7-9A75B925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884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33FAE-6009-4EB5-ABAE-7AD02F08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01E5ED2-8C0C-4B5D-A4C7-285C879D0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3AD2D6-4E6F-45E1-BFDD-8ECA71D0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146115-0BA3-4357-A2C7-0CCBCFA0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F3D647-AB52-4CA6-9DB2-862029A1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12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7DF970-51C5-451D-B2F1-AFD671580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1DD531E-B691-4877-92A2-A6BA354D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E6CBA7-FE84-48B7-93C1-33682C71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6C7F4F-5D03-44FD-A7C2-89E4131D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01C246-604E-4E0A-9030-A3B48E37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00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FE50C-9DAD-4455-BC19-6A9F6D0C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2F9ECC-43CF-4850-A375-C19A50BC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C0EC52-99B1-4934-8851-5717FF80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9D04AE-FE4B-4E54-878D-E6B83E5F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9BA865-DB75-4D74-89B4-D6673BE5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0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0B2FC-D816-449A-A34F-3F50BADD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416A7F-59DB-4402-9EF9-205A40D75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BA9DB6-E0E6-4711-9713-4F9152C4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AB984D-6FC6-442B-8490-4B66649E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5D46F8-F395-4439-9DAE-F6B6AD23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4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EA301-7A98-4385-A388-A760D2BF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3EA581-A86E-4689-AA8B-5206A41E8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687A74-695D-45AB-B35E-A69A35682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66F207-BD44-45A2-937D-E0AF74DD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A77104-FB05-43FE-A10C-324720F5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5FFEF7-F4FC-416F-8E55-9A6115D6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78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D5ED8-275D-45E8-A8BD-339ADB9B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B78023-AFB4-436E-8E54-F6917240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BC849F-30EB-484E-9468-E57C96149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EB4C21D-B413-4893-BF8F-8EFBC0916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90ADB19-EC18-4A2B-BB2A-81428FCF2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0596228-1585-41C6-90F4-23A4D9A4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3905942-72A7-46C7-81D0-85EEF52B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F0D10EA-FBBF-4765-B94C-16F38C90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038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60925-43A2-49E9-88B7-234D845C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5EE0356-E11B-40D8-A6DB-990A5932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D300A33-7744-44A2-9030-046C5AD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75A952-4160-40D2-8DBD-9AF98D96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05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8D14903-0C89-4AAA-B8AD-F0C41E53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A90AFE5-A409-4873-9FA1-05D8A2F6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2F36D9-4B2A-4D05-A317-7D1A7655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519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C133A-10A8-4EC3-B175-D167F16C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6C23D7-40CD-42AF-884A-11203409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FB9FA4-3476-4DE8-B5B6-822CDA371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D501B0-DC9E-45B5-9BC9-C932CF2C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70D77E-048D-4474-8652-4214EBD2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CEC235-AAC0-4FF1-8F40-4F022D89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0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CC99B-2A6B-4A2F-9514-85D0C6AE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7CE84ED-AE09-45C2-857C-50BD6850C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003CF1-2784-4019-99A3-1B1921B0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12BAD9-7128-4C11-B3EE-AB6339ED5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C31A3E-42E7-452E-818E-4B5F176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01F334-F449-4F91-B4AD-7FBD1437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ED41965-59A8-4DD3-954C-07EF5FF1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95766F-FEC5-42F5-8DD2-47913BB5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29F80D-3A28-45E4-990E-8C7EAFECB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20EB-C184-4E6F-802A-9419F9021094}" type="datetimeFigureOut">
              <a:rPr lang="da-DK" smtClean="0"/>
              <a:t>21-09-2021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9415BB-DAEF-42EA-BF02-2957BDF85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731A78-1C4B-480D-BD6D-EC1D01102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CC42-4C6A-4FBE-91E8-0F576DA82D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72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C2EB4-9682-4DDE-B373-59449CD6E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Clusters in Denmark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94A6666-7C52-42EF-B8FD-FEFD87F8F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fairy</a:t>
            </a:r>
            <a:r>
              <a:rPr lang="da-DK" dirty="0"/>
              <a:t> taler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B84A68-4210-49F0-88E3-2B626A8F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92" y="5510632"/>
            <a:ext cx="1533525" cy="866775"/>
          </a:xfrm>
          <a:prstGeom prst="rect">
            <a:avLst/>
          </a:prstGeom>
        </p:spPr>
      </p:pic>
      <p:pic>
        <p:nvPicPr>
          <p:cNvPr id="1026" name="Picture 2" descr="Billedresultat for medcom">
            <a:extLst>
              <a:ext uri="{FF2B5EF4-FFF2-40B4-BE49-F238E27FC236}">
                <a16:creationId xmlns:a16="http://schemas.microsoft.com/office/drawing/2014/main" id="{E0187133-788E-4181-B478-C2D1E796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6" y="5412806"/>
            <a:ext cx="1991074" cy="1294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A17E867-D6AD-4189-B7D6-EE59BFBC4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9" y="5100893"/>
            <a:ext cx="2777248" cy="16625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AC0D821-195A-44B8-B340-63B97720E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842" y="5332134"/>
            <a:ext cx="688105" cy="133774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016EA5D-F495-49DF-814D-380B21E8F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637" y="5413139"/>
            <a:ext cx="1951975" cy="117118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0866" y="5175401"/>
            <a:ext cx="1682599" cy="16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095EF-E6BD-4DC8-A2E8-4A5526D2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29" y="112566"/>
            <a:ext cx="10351445" cy="1016889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0070C0"/>
                </a:solidFill>
                <a:latin typeface="+mn-lt"/>
              </a:rPr>
              <a:t>But </a:t>
            </a:r>
            <a:r>
              <a:rPr lang="da-DK" b="1" dirty="0" err="1">
                <a:solidFill>
                  <a:srgbClr val="0070C0"/>
                </a:solidFill>
                <a:latin typeface="+mn-lt"/>
              </a:rPr>
              <a:t>remember</a:t>
            </a:r>
            <a:r>
              <a:rPr lang="da-DK" b="1" dirty="0">
                <a:solidFill>
                  <a:srgbClr val="0070C0"/>
                </a:solidFill>
                <a:latin typeface="+mn-lt"/>
              </a:rPr>
              <a:t> the </a:t>
            </a:r>
            <a:r>
              <a:rPr lang="da-DK" b="1" dirty="0" err="1">
                <a:solidFill>
                  <a:srgbClr val="0070C0"/>
                </a:solidFill>
                <a:latin typeface="+mn-lt"/>
              </a:rPr>
              <a:t>purpuse</a:t>
            </a:r>
            <a:r>
              <a:rPr lang="da-DK" b="1" dirty="0">
                <a:solidFill>
                  <a:srgbClr val="0070C0"/>
                </a:solidFill>
                <a:latin typeface="+mn-lt"/>
              </a:rPr>
              <a:t> of clusters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F6B80A0-468F-4E40-ADCD-78A8CF5B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038" y="5387562"/>
            <a:ext cx="932769" cy="951058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21AF1282-ADAD-49AD-80F0-FF7774E72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18" y="3513812"/>
            <a:ext cx="7686181" cy="2899770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sz="3200" dirty="0" err="1"/>
              <a:t>Only</a:t>
            </a:r>
            <a:r>
              <a:rPr lang="da-DK" sz="3200" dirty="0"/>
              <a:t> 3-4 meetings/</a:t>
            </a:r>
            <a:r>
              <a:rPr lang="da-DK" sz="3200" dirty="0" err="1"/>
              <a:t>year</a:t>
            </a:r>
            <a:endParaRPr lang="da-DK" sz="3200" dirty="0" err="1">
              <a:cs typeface="Calibri"/>
            </a:endParaRPr>
          </a:p>
          <a:p>
            <a:r>
              <a:rPr lang="da-DK" sz="3200" dirty="0" err="1"/>
              <a:t>Topics</a:t>
            </a:r>
            <a:r>
              <a:rPr lang="da-DK" sz="3200" dirty="0"/>
              <a:t> </a:t>
            </a:r>
            <a:r>
              <a:rPr lang="da-DK" sz="3200" dirty="0" err="1"/>
              <a:t>are</a:t>
            </a:r>
            <a:r>
              <a:rPr lang="da-DK" sz="3200" dirty="0"/>
              <a:t> </a:t>
            </a:r>
            <a:r>
              <a:rPr lang="da-DK" sz="3200" dirty="0" err="1"/>
              <a:t>selected</a:t>
            </a:r>
            <a:r>
              <a:rPr lang="da-DK" sz="3200" dirty="0"/>
              <a:t> by </a:t>
            </a:r>
            <a:r>
              <a:rPr lang="da-DK" sz="3200" dirty="0" err="1"/>
              <a:t>clustermembers</a:t>
            </a:r>
            <a:r>
              <a:rPr lang="da-DK" sz="3200" dirty="0"/>
              <a:t> </a:t>
            </a:r>
            <a:endParaRPr lang="da-DK" sz="3200" dirty="0">
              <a:cs typeface="Calibri"/>
            </a:endParaRPr>
          </a:p>
          <a:p>
            <a:r>
              <a:rPr lang="da-DK" sz="3200" dirty="0" err="1"/>
              <a:t>Topics</a:t>
            </a:r>
            <a:r>
              <a:rPr lang="da-DK" sz="3200" dirty="0"/>
              <a:t> </a:t>
            </a:r>
            <a:r>
              <a:rPr lang="da-DK" sz="3200" dirty="0" err="1"/>
              <a:t>are</a:t>
            </a:r>
            <a:r>
              <a:rPr lang="da-DK" sz="3200" dirty="0"/>
              <a:t> relevant for </a:t>
            </a:r>
            <a:r>
              <a:rPr lang="da-DK" sz="3200" dirty="0" err="1"/>
              <a:t>daly</a:t>
            </a:r>
            <a:r>
              <a:rPr lang="da-DK" sz="3200" dirty="0"/>
              <a:t> </a:t>
            </a:r>
            <a:r>
              <a:rPr lang="da-DK" sz="3200" dirty="0" err="1"/>
              <a:t>work</a:t>
            </a:r>
            <a:r>
              <a:rPr lang="da-DK" sz="3200" dirty="0"/>
              <a:t> in the </a:t>
            </a:r>
            <a:r>
              <a:rPr lang="da-DK" sz="3200" dirty="0" err="1"/>
              <a:t>clinics</a:t>
            </a:r>
            <a:endParaRPr lang="da-DK" sz="3200" dirty="0" err="1">
              <a:cs typeface="Calibri"/>
            </a:endParaRPr>
          </a:p>
          <a:p>
            <a:pPr marL="0" indent="0">
              <a:buNone/>
            </a:pPr>
            <a:r>
              <a:rPr lang="da-DK" sz="3200" dirty="0"/>
              <a:t> </a:t>
            </a:r>
          </a:p>
          <a:p>
            <a:pPr marL="0" indent="0">
              <a:buNone/>
            </a:pPr>
            <a:endParaRPr lang="da-DK" sz="2600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2EF2570-A422-43EE-8C79-578F4C5FF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169" y="1441804"/>
            <a:ext cx="3523793" cy="352379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6966CDF-9CBD-4D0D-9FF5-13DA3F395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065" y="2458662"/>
            <a:ext cx="1700931" cy="45114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D571B53-C0EA-4129-83B0-62BDD825A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016" y="4254447"/>
            <a:ext cx="1707028" cy="536494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78CF13B-0948-42FA-B76D-F74ECCF7189B}"/>
              </a:ext>
            </a:extLst>
          </p:cNvPr>
          <p:cNvSpPr txBox="1"/>
          <p:nvPr/>
        </p:nvSpPr>
        <p:spPr>
          <a:xfrm>
            <a:off x="971756" y="1441804"/>
            <a:ext cx="609600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i="1" dirty="0"/>
              <a:t>…</a:t>
            </a:r>
            <a:r>
              <a:rPr lang="da-DK" sz="2400" dirty="0">
                <a:ea typeface="+mn-lt"/>
                <a:cs typeface="+mn-lt"/>
              </a:rPr>
              <a:t>the </a:t>
            </a:r>
            <a:r>
              <a:rPr lang="da-DK" sz="2400" dirty="0" err="1">
                <a:ea typeface="+mn-lt"/>
                <a:cs typeface="+mn-lt"/>
              </a:rPr>
              <a:t>quality</a:t>
            </a:r>
            <a:r>
              <a:rPr lang="da-DK" sz="2400" dirty="0">
                <a:ea typeface="+mn-lt"/>
                <a:cs typeface="+mn-lt"/>
              </a:rPr>
              <a:t> </a:t>
            </a:r>
            <a:r>
              <a:rPr lang="da-DK" sz="2400" dirty="0" err="1">
                <a:ea typeface="+mn-lt"/>
                <a:cs typeface="+mn-lt"/>
              </a:rPr>
              <a:t>work</a:t>
            </a:r>
            <a:r>
              <a:rPr lang="da-DK" sz="2400" dirty="0">
                <a:ea typeface="+mn-lt"/>
                <a:cs typeface="+mn-lt"/>
              </a:rPr>
              <a:t> is </a:t>
            </a:r>
            <a:r>
              <a:rPr lang="da-DK" sz="2400" dirty="0" err="1">
                <a:ea typeface="+mn-lt"/>
                <a:cs typeface="+mn-lt"/>
              </a:rPr>
              <a:t>experienced</a:t>
            </a:r>
            <a:r>
              <a:rPr lang="da-DK" sz="2400" dirty="0">
                <a:ea typeface="+mn-lt"/>
                <a:cs typeface="+mn-lt"/>
              </a:rPr>
              <a:t> as relevant and so </a:t>
            </a:r>
            <a:r>
              <a:rPr lang="da-DK" sz="2400" dirty="0" err="1">
                <a:ea typeface="+mn-lt"/>
                <a:cs typeface="+mn-lt"/>
              </a:rPr>
              <a:t>close</a:t>
            </a:r>
            <a:r>
              <a:rPr lang="da-DK" sz="2400" dirty="0">
                <a:ea typeface="+mn-lt"/>
                <a:cs typeface="+mn-lt"/>
              </a:rPr>
              <a:t> to practice, </a:t>
            </a:r>
            <a:r>
              <a:rPr lang="da-DK" sz="2400" dirty="0" err="1">
                <a:ea typeface="+mn-lt"/>
                <a:cs typeface="+mn-lt"/>
              </a:rPr>
              <a:t>that</a:t>
            </a:r>
            <a:r>
              <a:rPr lang="da-DK" sz="2400" dirty="0">
                <a:ea typeface="+mn-lt"/>
                <a:cs typeface="+mn-lt"/>
              </a:rPr>
              <a:t> the </a:t>
            </a:r>
            <a:r>
              <a:rPr lang="da-DK" sz="2400" dirty="0" err="1">
                <a:ea typeface="+mn-lt"/>
                <a:cs typeface="+mn-lt"/>
              </a:rPr>
              <a:t>individual</a:t>
            </a:r>
            <a:r>
              <a:rPr lang="da-DK" sz="2400" dirty="0">
                <a:ea typeface="+mn-lt"/>
                <a:cs typeface="+mn-lt"/>
              </a:rPr>
              <a:t> GP </a:t>
            </a:r>
            <a:r>
              <a:rPr lang="da-DK" sz="2400" dirty="0" err="1">
                <a:ea typeface="+mn-lt"/>
                <a:cs typeface="+mn-lt"/>
              </a:rPr>
              <a:t>works</a:t>
            </a:r>
            <a:r>
              <a:rPr lang="da-DK" sz="2400" dirty="0">
                <a:ea typeface="+mn-lt"/>
                <a:cs typeface="+mn-lt"/>
              </a:rPr>
              <a:t> with data-driven </a:t>
            </a:r>
            <a:r>
              <a:rPr lang="da-DK" sz="2400" dirty="0" err="1">
                <a:ea typeface="+mn-lt"/>
                <a:cs typeface="+mn-lt"/>
              </a:rPr>
              <a:t>quality</a:t>
            </a:r>
            <a:r>
              <a:rPr lang="da-DK" sz="2400" dirty="0">
                <a:ea typeface="+mn-lt"/>
                <a:cs typeface="+mn-lt"/>
              </a:rPr>
              <a:t> </a:t>
            </a:r>
            <a:r>
              <a:rPr lang="da-DK" sz="2400" dirty="0" err="1">
                <a:ea typeface="+mn-lt"/>
                <a:cs typeface="+mn-lt"/>
              </a:rPr>
              <a:t>development</a:t>
            </a:r>
            <a:r>
              <a:rPr lang="da-DK" sz="2400" dirty="0">
                <a:ea typeface="+mn-lt"/>
                <a:cs typeface="+mn-lt"/>
              </a:rPr>
              <a:t> in </a:t>
            </a:r>
            <a:r>
              <a:rPr lang="da-DK" sz="2400" dirty="0" err="1">
                <a:ea typeface="+mn-lt"/>
                <a:cs typeface="+mn-lt"/>
              </a:rPr>
              <a:t>their</a:t>
            </a:r>
            <a:r>
              <a:rPr lang="da-DK" sz="2400" dirty="0">
                <a:ea typeface="+mn-lt"/>
                <a:cs typeface="+mn-lt"/>
              </a:rPr>
              <a:t> </a:t>
            </a:r>
            <a:r>
              <a:rPr lang="da-DK" sz="2400" dirty="0" err="1">
                <a:ea typeface="+mn-lt"/>
                <a:cs typeface="+mn-lt"/>
              </a:rPr>
              <a:t>own</a:t>
            </a:r>
            <a:r>
              <a:rPr lang="da-DK" sz="2400" dirty="0">
                <a:ea typeface="+mn-lt"/>
                <a:cs typeface="+mn-lt"/>
              </a:rPr>
              <a:t> </a:t>
            </a:r>
            <a:r>
              <a:rPr lang="da-DK" sz="2400" dirty="0" err="1">
                <a:ea typeface="+mn-lt"/>
                <a:cs typeface="+mn-lt"/>
              </a:rPr>
              <a:t>clinic</a:t>
            </a:r>
            <a:r>
              <a:rPr lang="da-DK" sz="24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8861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944" y="2970874"/>
            <a:ext cx="7811149" cy="685265"/>
          </a:xfrm>
        </p:spPr>
        <p:txBody>
          <a:bodyPr>
            <a:noAutofit/>
          </a:bodyPr>
          <a:lstStyle/>
          <a:p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KiAP’s</a:t>
            </a:r>
            <a:r>
              <a:rPr lang="da-DK" sz="5400" b="1" dirty="0">
                <a:solidFill>
                  <a:schemeClr val="accent1"/>
                </a:solidFill>
                <a:latin typeface="+mn-lt"/>
              </a:rPr>
              <a:t> Cluster data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4E58032-AC98-48EB-BE8C-C2BD9484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388" y="5537344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10" y="511629"/>
            <a:ext cx="8108488" cy="685265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Courseplans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- GP´s view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884541-3F3F-4AB3-BD32-04F408EC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0" y="1134969"/>
            <a:ext cx="10495613" cy="5298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 sz="3200" dirty="0"/>
          </a:p>
          <a:p>
            <a:pPr marL="0" indent="0">
              <a:buFont typeface="Arial"/>
              <a:buNone/>
            </a:pP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D8BF25D-0E59-42DB-B193-DB47EDE0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5" y="294046"/>
            <a:ext cx="880056" cy="91075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AE3BAE-4F74-4D6A-8EB6-9F3DF1F30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10" y="1553654"/>
            <a:ext cx="9044352" cy="523674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1021D1C-3334-477E-9F7A-CA4C721E5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077" y="82367"/>
            <a:ext cx="8712991" cy="1508540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Courseplans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– Cluster view</a:t>
            </a:r>
            <a:endParaRPr lang="da-DK" dirty="0" err="1">
              <a:solidFill>
                <a:schemeClr val="accent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884541-3F3F-4AB3-BD32-04F408EC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0" y="1134969"/>
            <a:ext cx="10495613" cy="5298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396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 sz="3200" dirty="0"/>
          </a:p>
          <a:p>
            <a:pPr marL="0" indent="0">
              <a:buFont typeface="Arial"/>
              <a:buNone/>
            </a:pP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D8BF25D-0E59-42DB-B193-DB47EDE0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4" y="294046"/>
            <a:ext cx="854387" cy="88419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18B952A-7A5C-44B8-BAD8-73295B579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32" y="1556297"/>
            <a:ext cx="9297206" cy="507833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51B113F-E6E6-42B1-8485-BDDE2CC7D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254" y="327574"/>
            <a:ext cx="10158181" cy="685265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ordiprax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+ GP´s view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884541-3F3F-4AB3-BD32-04F408EC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0" y="1134969"/>
            <a:ext cx="10495613" cy="5298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 sz="3200" dirty="0"/>
          </a:p>
          <a:p>
            <a:pPr marL="0" indent="0">
              <a:buFont typeface="Arial"/>
              <a:buNone/>
            </a:pP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D8BF25D-0E59-42DB-B193-DB47EDE0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4" y="294046"/>
            <a:ext cx="812577" cy="8409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8A9D6D5-4FE0-460F-B3BF-826C92025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6" y="1134969"/>
            <a:ext cx="10280073" cy="560909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22A89F1-E099-46DC-B0B6-350A916BE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069" y="221233"/>
            <a:ext cx="10732931" cy="685265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ordiprax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+ Cluster view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884541-3F3F-4AB3-BD32-04F408EC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0" y="1134969"/>
            <a:ext cx="10495613" cy="5298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 sz="3200" dirty="0"/>
          </a:p>
          <a:p>
            <a:pPr marL="0" indent="0">
              <a:buFont typeface="Arial"/>
              <a:buNone/>
            </a:pPr>
            <a:endParaRPr lang="da-DK" sz="32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D8BF25D-0E59-42DB-B193-DB47EDE0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83" y="222344"/>
            <a:ext cx="812577" cy="84092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AC3420D-BB2D-4E6B-894B-35B4F6914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01" y="1063267"/>
            <a:ext cx="10791699" cy="569481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31C6CD8-D5D2-4444-A4AD-8232F58FB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50" y="380781"/>
            <a:ext cx="10098154" cy="671154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accent1"/>
                </a:solidFill>
                <a:latin typeface="+mn-lt"/>
              </a:rPr>
              <a:t>Electronic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communication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– Cluster view</a:t>
            </a:r>
            <a:endParaRPr lang="da-DK" dirty="0">
              <a:solidFill>
                <a:schemeClr val="accent1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A234325-6B8F-4B8D-955E-2297351E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21" y="374724"/>
            <a:ext cx="598514" cy="5941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873A8EE-574D-4A19-971D-6D258A92A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99" y="1301227"/>
            <a:ext cx="11339543" cy="518204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0F02D5F-09A0-45B2-9C54-00B989184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59" y="329179"/>
            <a:ext cx="8108488" cy="685265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accent1"/>
                </a:solidFill>
                <a:latin typeface="+mn-lt"/>
              </a:rPr>
              <a:t>RKKP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indicators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– Cluster view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A234325-6B8F-4B8D-955E-2297351EA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21" y="374724"/>
            <a:ext cx="598514" cy="59417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51060F8-DCB6-4AF5-8B47-4528111E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62" y="1014444"/>
            <a:ext cx="8392583" cy="562095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7CFDFBB-C327-4099-8F9F-2828C5A15F52}"/>
              </a:ext>
            </a:extLst>
          </p:cNvPr>
          <p:cNvSpPr/>
          <p:nvPr/>
        </p:nvSpPr>
        <p:spPr>
          <a:xfrm>
            <a:off x="8548255" y="2528455"/>
            <a:ext cx="318654" cy="69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390B64B-F928-46F9-930B-8F1D7E939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42" y="269780"/>
            <a:ext cx="8108488" cy="685265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KiAP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Cluster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survey</a:t>
            </a:r>
            <a:endParaRPr lang="da-DK" dirty="0" err="1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D1F3CF-6E52-4B71-9F0D-355248B1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2" y="299088"/>
            <a:ext cx="429753" cy="47603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1DAEEC9-0F1F-4157-878B-085A8FABA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r="18671" b="41616"/>
          <a:stretch/>
        </p:blipFill>
        <p:spPr>
          <a:xfrm>
            <a:off x="491835" y="1066799"/>
            <a:ext cx="6026703" cy="460737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023C685A-6960-4B12-8984-BC7BE07B7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7" t="10000" r="27983" b="41515"/>
          <a:stretch/>
        </p:blipFill>
        <p:spPr>
          <a:xfrm>
            <a:off x="8103177" y="3263129"/>
            <a:ext cx="3830783" cy="3325091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0340E5A-24CA-49DF-9BBB-1A680CB3E4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10202" r="29088" b="50000"/>
          <a:stretch/>
        </p:blipFill>
        <p:spPr>
          <a:xfrm>
            <a:off x="6721188" y="1163050"/>
            <a:ext cx="3629891" cy="272934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62E9374-ADDB-4B45-AC43-84428B881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1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199" y="2815486"/>
            <a:ext cx="7811149" cy="685265"/>
          </a:xfrm>
        </p:spPr>
        <p:txBody>
          <a:bodyPr>
            <a:noAutofit/>
          </a:bodyPr>
          <a:lstStyle/>
          <a:p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KiAP’s</a:t>
            </a:r>
            <a:r>
              <a:rPr lang="da-DK" sz="5400" b="1" dirty="0">
                <a:solidFill>
                  <a:schemeClr val="accent1"/>
                </a:solidFill>
                <a:latin typeface="+mn-lt"/>
              </a:rPr>
              <a:t> Cluster </a:t>
            </a:r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help</a:t>
            </a:r>
            <a:endParaRPr lang="da-DK" sz="5400" b="1" dirty="0" err="1">
              <a:solidFill>
                <a:schemeClr val="accent1"/>
              </a:solidFill>
              <a:latin typeface="+mn-lt"/>
              <a:cs typeface="Calibri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4E58032-AC98-48EB-BE8C-C2BD9484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388" y="5537344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3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96" y="3195675"/>
            <a:ext cx="8989102" cy="685265"/>
          </a:xfrm>
        </p:spPr>
        <p:txBody>
          <a:bodyPr>
            <a:noAutofit/>
          </a:bodyPr>
          <a:lstStyle/>
          <a:p>
            <a:pPr algn="l"/>
            <a:r>
              <a:rPr lang="da-DK" sz="5400" b="1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first</a:t>
            </a:r>
            <a:r>
              <a:rPr lang="da-DK" sz="54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years</a:t>
            </a:r>
            <a:br>
              <a:rPr lang="da-DK" sz="5400" b="1" dirty="0">
                <a:solidFill>
                  <a:schemeClr val="accent1"/>
                </a:solidFill>
                <a:latin typeface="+mn-lt"/>
              </a:rPr>
            </a:br>
            <a:r>
              <a:rPr lang="da-DK" sz="5400" b="1" dirty="0">
                <a:solidFill>
                  <a:schemeClr val="accent1"/>
                </a:solidFill>
                <a:latin typeface="+mn-lt"/>
              </a:rPr>
              <a:t>– establishment of </a:t>
            </a:r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clusters</a:t>
            </a:r>
            <a:br>
              <a:rPr lang="da-DK" sz="5400" b="1" dirty="0">
                <a:solidFill>
                  <a:schemeClr val="accent1"/>
                </a:solidFill>
                <a:latin typeface="+mn-lt"/>
              </a:rPr>
            </a:br>
            <a:endParaRPr lang="da-DK" sz="5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3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A23D59-8994-40BF-906D-2E22AF3CF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33" y="376270"/>
            <a:ext cx="8108488" cy="685265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What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is a cluster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package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?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25262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 sz="3200" dirty="0"/>
          </a:p>
          <a:p>
            <a:pPr marL="0" indent="0">
              <a:buFont typeface="Arial"/>
              <a:buNone/>
            </a:pPr>
            <a:endParaRPr lang="da-DK" sz="32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AFE815F-ADE3-4142-91CF-CF9BCCFB1500}"/>
              </a:ext>
            </a:extLst>
          </p:cNvPr>
          <p:cNvSpPr txBox="1"/>
          <p:nvPr/>
        </p:nvSpPr>
        <p:spPr>
          <a:xfrm>
            <a:off x="930133" y="1373074"/>
            <a:ext cx="6096000" cy="44935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" sz="2200" dirty="0">
                <a:latin typeface="Calibri"/>
                <a:cs typeface="Calibri"/>
              </a:rPr>
              <a:t>A professional review of a topic and a presentation of the data basis for the quality work in the cluster</a:t>
            </a:r>
            <a:r>
              <a:rPr lang="da-DK" sz="2200" dirty="0"/>
              <a:t>:</a:t>
            </a:r>
            <a:endParaRPr lang="da-DK">
              <a:cs typeface="Calibri"/>
            </a:endParaRPr>
          </a:p>
          <a:p>
            <a:endParaRPr lang="da-DK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200" dirty="0">
                <a:latin typeface="Calibri"/>
                <a:cs typeface="Calibri"/>
              </a:rPr>
              <a:t>Screenplay that supports the chair of the cluster meeting in planning and conducting the meeting incl. program for the meeting.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200" dirty="0">
                <a:latin typeface="Calibri"/>
                <a:cs typeface="Calibri"/>
              </a:rPr>
              <a:t>A finished PowerPoint presentation for the meeting.</a:t>
            </a:r>
            <a:endParaRPr lang="en" dirty="0"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200" dirty="0">
                <a:latin typeface="Calibri"/>
                <a:cs typeface="Calibri"/>
              </a:rPr>
              <a:t>Completed data pull or help in obtaining data for the cluster meeting.</a:t>
            </a:r>
            <a:endParaRPr lang="en" dirty="0"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200" dirty="0">
                <a:latin typeface="Calibri"/>
                <a:cs typeface="Calibri"/>
              </a:rPr>
              <a:t>Suggestions for organizing group work, incl. reflection sheet</a:t>
            </a:r>
            <a:endParaRPr lang="en" dirty="0"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" sz="2200" dirty="0">
                <a:latin typeface="Calibri"/>
                <a:cs typeface="Calibri"/>
              </a:rPr>
              <a:t>Support for implementation in practice</a:t>
            </a:r>
            <a:endParaRPr lang="en" dirty="0">
              <a:cs typeface="Calibri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7CA5A41-6280-4C87-B44B-D2D896D0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416" y="1325262"/>
            <a:ext cx="3561740" cy="500432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DA8DB91-EFB9-4028-A71A-90BB2B28F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446" y="5698342"/>
            <a:ext cx="93886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0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E71C8-6DF4-4F6B-8A04-3D9174F8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solidFill>
                  <a:schemeClr val="accent1"/>
                </a:solidFill>
                <a:latin typeface="Calibri"/>
                <a:cs typeface="Calibri"/>
              </a:rPr>
              <a:t>What</a:t>
            </a:r>
            <a:r>
              <a:rPr lang="da-DK" b="1" dirty="0">
                <a:solidFill>
                  <a:schemeClr val="accent1"/>
                </a:solidFill>
                <a:latin typeface="Calibri"/>
                <a:cs typeface="Calibri"/>
              </a:rPr>
              <a:t> is a cluster </a:t>
            </a:r>
            <a:r>
              <a:rPr lang="da-DK" b="1" dirty="0" err="1">
                <a:solidFill>
                  <a:schemeClr val="accent1"/>
                </a:solidFill>
                <a:latin typeface="Calibri"/>
                <a:cs typeface="Calibri"/>
              </a:rPr>
              <a:t>package</a:t>
            </a:r>
            <a:r>
              <a:rPr lang="da-DK" b="1" dirty="0">
                <a:solidFill>
                  <a:schemeClr val="accent1"/>
                </a:solidFill>
                <a:latin typeface="Calibri"/>
                <a:cs typeface="Calibri"/>
              </a:rPr>
              <a:t>?</a:t>
            </a:r>
            <a:endParaRPr lang="da-DK" b="1" dirty="0">
              <a:solidFill>
                <a:schemeClr val="accent1"/>
              </a:solidFill>
              <a:latin typeface="Calibri"/>
              <a:ea typeface="+mj-lt"/>
              <a:cs typeface="Calibri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64632684-8089-4126-B3AF-FAA34A2F03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97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BDFC1-6FA3-4385-A591-8E18F20D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34F1-CBA3-4D22-9E5C-0449853882F4}" type="slidenum">
              <a:rPr lang="da-DK" altLang="en-US" smtClean="0"/>
              <a:pPr/>
              <a:t>22</a:t>
            </a:fld>
            <a:endParaRPr lang="da-DK" alt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4BCA77-ABCE-484E-B07E-B598D7C1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15" y="5181664"/>
            <a:ext cx="932769" cy="951058"/>
          </a:xfrm>
          <a:prstGeom prst="rect">
            <a:avLst/>
          </a:prstGeom>
        </p:spPr>
      </p:pic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2C146C39-6826-406A-966D-84FE23607557}"/>
              </a:ext>
            </a:extLst>
          </p:cNvPr>
          <p:cNvGraphicFramePr>
            <a:graphicFrameLocks noGrp="1"/>
          </p:cNvGraphicFramePr>
          <p:nvPr/>
        </p:nvGraphicFramePr>
        <p:xfrm>
          <a:off x="742013" y="123148"/>
          <a:ext cx="926392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124">
                  <a:extLst>
                    <a:ext uri="{9D8B030D-6E8A-4147-A177-3AD203B41FA5}">
                      <a16:colId xmlns:a16="http://schemas.microsoft.com/office/drawing/2014/main" val="2590013360"/>
                    </a:ext>
                  </a:extLst>
                </a:gridCol>
                <a:gridCol w="1746975">
                  <a:extLst>
                    <a:ext uri="{9D8B030D-6E8A-4147-A177-3AD203B41FA5}">
                      <a16:colId xmlns:a16="http://schemas.microsoft.com/office/drawing/2014/main" val="2720551576"/>
                    </a:ext>
                  </a:extLst>
                </a:gridCol>
                <a:gridCol w="1064823">
                  <a:extLst>
                    <a:ext uri="{9D8B030D-6E8A-4147-A177-3AD203B41FA5}">
                      <a16:colId xmlns:a16="http://schemas.microsoft.com/office/drawing/2014/main" val="2416443490"/>
                    </a:ext>
                  </a:extLst>
                </a:gridCol>
              </a:tblGrid>
              <a:tr h="438703">
                <a:tc>
                  <a:txBody>
                    <a:bodyPr/>
                    <a:lstStyle/>
                    <a:p>
                      <a:r>
                        <a:rPr lang="da-DK" sz="2400">
                          <a:solidFill>
                            <a:schemeClr val="bg1"/>
                          </a:solidFill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Hvordan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01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Velkomst og introduktion til dagens program og tema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15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72739"/>
                  </a:ext>
                </a:extLst>
              </a:tr>
              <a:tr h="350963">
                <a:tc gridSpan="3">
                  <a:txBody>
                    <a:bodyPr/>
                    <a:lstStyle/>
                    <a:p>
                      <a:r>
                        <a:rPr lang="da-DK" b="1">
                          <a:solidFill>
                            <a:schemeClr val="bg1"/>
                          </a:solidFill>
                        </a:rPr>
                        <a:t>Blok 1: Simple kroniske smerter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65530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Introduktionsvideo og oplæg til gruppearbejde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10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23911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Gruppearbejde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Sidemand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10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69959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Gennemgang – hvad har vi talt om?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5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117587"/>
                  </a:ext>
                </a:extLst>
              </a:tr>
              <a:tr h="350963">
                <a:tc gridSpan="2">
                  <a:txBody>
                    <a:bodyPr/>
                    <a:lstStyle/>
                    <a:p>
                      <a:r>
                        <a:rPr lang="da-DK" b="1">
                          <a:solidFill>
                            <a:schemeClr val="bg1"/>
                          </a:solidFill>
                        </a:rPr>
                        <a:t>PAUSE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>
                          <a:solidFill>
                            <a:schemeClr val="bg1"/>
                          </a:solidFill>
                        </a:rPr>
                        <a:t>10 min.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325629"/>
                  </a:ext>
                </a:extLst>
              </a:tr>
              <a:tr h="350963">
                <a:tc gridSpan="3">
                  <a:txBody>
                    <a:bodyPr/>
                    <a:lstStyle/>
                    <a:p>
                      <a:r>
                        <a:rPr lang="da-DK" b="1">
                          <a:solidFill>
                            <a:schemeClr val="bg1"/>
                          </a:solidFill>
                        </a:rPr>
                        <a:t>Blok 2: Komplekse kroniske non-maligne smerter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03243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/>
                        <a:t>Introduktionsvideo og oplæg til gruppearbejde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15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91863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Gruppearbejde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Grupper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15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35772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Gennemgang – hvad har vi talt om?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10 min.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574646"/>
                  </a:ext>
                </a:extLst>
              </a:tr>
              <a:tr h="350963">
                <a:tc gridSpan="3">
                  <a:txBody>
                    <a:bodyPr/>
                    <a:lstStyle/>
                    <a:p>
                      <a:r>
                        <a:rPr lang="da-DK" b="1">
                          <a:solidFill>
                            <a:schemeClr val="bg1"/>
                          </a:solidFill>
                        </a:rPr>
                        <a:t>Blok 3: Valg af præparat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90462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Introduktionsvideo og oplæg til gruppearbejde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347009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Gruppearbejde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93279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Gennemgang – hvad har vi talt 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5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21492"/>
                  </a:ext>
                </a:extLst>
              </a:tr>
              <a:tr h="350963">
                <a:tc gridSpan="3">
                  <a:txBody>
                    <a:bodyPr/>
                    <a:lstStyle/>
                    <a:p>
                      <a:r>
                        <a:rPr lang="da-DK" b="1">
                          <a:solidFill>
                            <a:schemeClr val="bg1"/>
                          </a:solidFill>
                        </a:rPr>
                        <a:t>Afslutning af mødet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080847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Opsamling på dagens møde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5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644455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r>
                        <a:rPr lang="da-DK"/>
                        <a:t>Hvad tager jeg med hjem – egen refleksion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Alene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5 min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8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99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 1"/>
          <p:cNvSpPr txBox="1">
            <a:spLocks noGrp="1"/>
          </p:cNvSpPr>
          <p:nvPr>
            <p:ph type="title"/>
          </p:nvPr>
        </p:nvSpPr>
        <p:spPr>
          <a:xfrm>
            <a:off x="576768" y="11904"/>
            <a:ext cx="8491587" cy="92667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KiAP’s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Cluster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packages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BF135FE-AFCF-41A4-926A-2DE1923B4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8" y="1004097"/>
            <a:ext cx="5643924" cy="57311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A21DC22-7F0B-44E2-96A3-77F1B9C43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20" y="938577"/>
            <a:ext cx="5643924" cy="56476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6B30F9-208B-4BFE-A612-16C06015F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909" y="5535306"/>
            <a:ext cx="93886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6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462" y="2666074"/>
            <a:ext cx="8813203" cy="1252997"/>
          </a:xfrm>
        </p:spPr>
        <p:txBody>
          <a:bodyPr>
            <a:noAutofit/>
          </a:bodyPr>
          <a:lstStyle/>
          <a:p>
            <a:r>
              <a:rPr lang="da-DK" sz="6600" b="1" dirty="0">
                <a:solidFill>
                  <a:schemeClr val="accent1"/>
                </a:solidFill>
                <a:latin typeface="+mn-lt"/>
              </a:rPr>
              <a:t>Good </a:t>
            </a:r>
            <a:r>
              <a:rPr lang="da-DK" sz="6600" b="1" dirty="0" err="1">
                <a:solidFill>
                  <a:schemeClr val="accent1"/>
                </a:solidFill>
                <a:latin typeface="+mn-lt"/>
              </a:rPr>
              <a:t>clusterstories</a:t>
            </a:r>
            <a:br>
              <a:rPr lang="da-DK" sz="6600" b="1" dirty="0">
                <a:solidFill>
                  <a:schemeClr val="accent1"/>
                </a:solidFill>
                <a:latin typeface="+mn-lt"/>
                <a:cs typeface="Calibri"/>
              </a:rPr>
            </a:br>
            <a:r>
              <a:rPr lang="da-DK" sz="5400" b="1" dirty="0">
                <a:solidFill>
                  <a:schemeClr val="accent1"/>
                </a:solidFill>
                <a:latin typeface="Calibri"/>
                <a:cs typeface="Calibri"/>
              </a:rPr>
              <a:t>Find </a:t>
            </a:r>
            <a:r>
              <a:rPr lang="da-DK" sz="5400" b="1" dirty="0" err="1">
                <a:solidFill>
                  <a:schemeClr val="accent1"/>
                </a:solidFill>
                <a:latin typeface="Calibri"/>
                <a:cs typeface="Calibri"/>
              </a:rPr>
              <a:t>them</a:t>
            </a:r>
            <a:r>
              <a:rPr lang="da-DK" sz="5400" b="1" dirty="0">
                <a:solidFill>
                  <a:schemeClr val="accent1"/>
                </a:solidFill>
                <a:latin typeface="Calibri"/>
                <a:cs typeface="Calibri"/>
              </a:rPr>
              <a:t> and </a:t>
            </a:r>
            <a:r>
              <a:rPr lang="da-DK" sz="5400" b="1" dirty="0" err="1">
                <a:solidFill>
                  <a:schemeClr val="accent1"/>
                </a:solidFill>
                <a:latin typeface="Calibri"/>
                <a:cs typeface="Calibri"/>
              </a:rPr>
              <a:t>share</a:t>
            </a:r>
            <a:r>
              <a:rPr lang="da-DK" sz="54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da-DK" sz="5400" b="1" dirty="0" err="1">
                <a:solidFill>
                  <a:schemeClr val="accent1"/>
                </a:solidFill>
                <a:latin typeface="Calibri"/>
                <a:cs typeface="Calibri"/>
              </a:rPr>
              <a:t>them</a:t>
            </a:r>
            <a:r>
              <a:rPr lang="da-DK" sz="5400" b="1" dirty="0">
                <a:solidFill>
                  <a:schemeClr val="accent1"/>
                </a:solidFill>
                <a:latin typeface="Calibri"/>
                <a:cs typeface="Calibri"/>
              </a:rPr>
              <a:t>!</a:t>
            </a:r>
            <a:endParaRPr lang="da-DK" sz="5400" dirty="0">
              <a:solidFill>
                <a:schemeClr val="accent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4E58032-AC98-48EB-BE8C-C2BD9484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388" y="5537344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A46E2-E324-419B-8931-CEFC6939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964" y="90207"/>
            <a:ext cx="10515600" cy="1325563"/>
          </a:xfrm>
        </p:spPr>
        <p:txBody>
          <a:bodyPr/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Conjunctivitis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: KOOL-cluster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F13CBC-2A8F-48EA-B69D-854EF615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429"/>
            <a:ext cx="3870604" cy="45985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dirty="0">
                <a:latin typeface="Calibri"/>
                <a:cs typeface="Calibri"/>
              </a:rPr>
              <a:t>Significant change in the use of antibiotics
Less use of </a:t>
            </a:r>
            <a:r>
              <a:rPr lang="en" dirty="0" err="1">
                <a:latin typeface="Calibri"/>
                <a:cs typeface="Calibri"/>
              </a:rPr>
              <a:t>Fucidine</a:t>
            </a:r>
            <a:r>
              <a:rPr lang="en" dirty="0">
                <a:latin typeface="Calibri"/>
                <a:cs typeface="Calibri"/>
              </a:rPr>
              <a:t> acid - lower risk of antibiotic resistance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9A378CF-8AAE-417E-94A2-A72C1F9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04" y="1415770"/>
            <a:ext cx="5823286" cy="499638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A2ED0FD-9F49-451A-93F4-DCA0E608B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804" y="5590308"/>
            <a:ext cx="93886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A46E2-E324-419B-8931-CEFC6939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852"/>
            <a:ext cx="10515600" cy="1325563"/>
          </a:xfrm>
        </p:spPr>
        <p:txBody>
          <a:bodyPr/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Updating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 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medicine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– Nordfyns cluster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F13CBC-2A8F-48EA-B69D-854EF615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05" y="1703935"/>
            <a:ext cx="3870604" cy="45985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dirty="0">
                <a:latin typeface="Calibri"/>
                <a:cs typeface="Calibri"/>
              </a:rPr>
              <a:t>National goal of updating medication information</a:t>
            </a:r>
            <a:endParaRPr lang="da-DK" dirty="0"/>
          </a:p>
          <a:p>
            <a:r>
              <a:rPr lang="en" dirty="0">
                <a:latin typeface="Calibri"/>
                <a:cs typeface="Calibri"/>
              </a:rPr>
              <a:t>This is a task for GP´s</a:t>
            </a:r>
          </a:p>
          <a:p>
            <a:r>
              <a:rPr lang="en" dirty="0">
                <a:latin typeface="Calibri"/>
                <a:cs typeface="Calibri"/>
              </a:rPr>
              <a:t>Data is not delivered automatically from FMK</a:t>
            </a:r>
            <a:endParaRPr lang="en">
              <a:cs typeface="Calibri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9809324-C488-420E-8E2B-EA495695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04" y="1429431"/>
            <a:ext cx="7048689" cy="462381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8713B41-8704-43E2-823E-E7B163EF8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628" y="252106"/>
            <a:ext cx="938865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9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57188E-51F5-43D5-BD82-61D3BFC2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31" y="5225905"/>
            <a:ext cx="932769" cy="95105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DAEBC6C-FB21-4ACC-9E91-215849AAE1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t="10752" r="48228" b="9887"/>
          <a:stretch/>
        </p:blipFill>
        <p:spPr>
          <a:xfrm>
            <a:off x="1" y="3082"/>
            <a:ext cx="3352800" cy="685256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794EFBC-DBF0-401F-B4CC-83563AD13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55980" t="10752" b="9887"/>
          <a:stretch/>
        </p:blipFill>
        <p:spPr>
          <a:xfrm>
            <a:off x="9341224" y="5439"/>
            <a:ext cx="2850776" cy="685256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38785A3-45AC-4368-9577-EFB103B42D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52" b="9887"/>
          <a:stretch/>
        </p:blipFill>
        <p:spPr>
          <a:xfrm>
            <a:off x="2861662" y="3082"/>
            <a:ext cx="6476103" cy="685256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3C06E94-6B64-4609-B47B-1E28AC65ABAD}"/>
              </a:ext>
            </a:extLst>
          </p:cNvPr>
          <p:cNvSpPr txBox="1"/>
          <p:nvPr/>
        </p:nvSpPr>
        <p:spPr>
          <a:xfrm>
            <a:off x="2706254" y="-87853"/>
            <a:ext cx="8519835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 dirty="0"/>
            </a:br>
            <a:r>
              <a:rPr lang="da-DK" sz="4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Thank</a:t>
            </a:r>
            <a:r>
              <a:rPr lang="da-DK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da-DK" sz="4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you</a:t>
            </a:r>
            <a:r>
              <a:rPr lang="da-DK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for </a:t>
            </a:r>
            <a:r>
              <a:rPr lang="da-DK" sz="4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your</a:t>
            </a:r>
            <a:r>
              <a:rPr lang="da-DK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attention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5F45E3-C76F-4DC0-9E3E-A8A2D3BA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71125"/>
            <a:ext cx="9867900" cy="5859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da-DK" b="1" dirty="0">
                <a:solidFill>
                  <a:schemeClr val="accent1"/>
                </a:solidFill>
              </a:rPr>
              <a:t>Rapid establishment- 114 clusters with 3.256 docters	and 5,5 mio. patients</a:t>
            </a:r>
          </a:p>
          <a:p>
            <a:pPr marL="0" indent="0">
              <a:buNone/>
              <a:defRPr/>
            </a:pPr>
            <a:endParaRPr lang="da-DK" sz="2000" dirty="0"/>
          </a:p>
          <a:p>
            <a:pPr>
              <a:defRPr/>
            </a:pPr>
            <a:r>
              <a:rPr lang="da-DK" sz="2400" dirty="0"/>
              <a:t>Region Hovedstaden: 33 Clusters </a:t>
            </a:r>
            <a:endParaRPr lang="da-DK" sz="2400" dirty="0">
              <a:cs typeface="Calibri"/>
            </a:endParaRPr>
          </a:p>
          <a:p>
            <a:pPr>
              <a:defRPr/>
            </a:pPr>
            <a:r>
              <a:rPr lang="da-DK" sz="2400" dirty="0"/>
              <a:t>Region Sjælland: 16 </a:t>
            </a:r>
            <a:r>
              <a:rPr lang="da-DK" sz="2400" dirty="0">
                <a:ea typeface="+mn-lt"/>
                <a:cs typeface="+mn-lt"/>
              </a:rPr>
              <a:t>Clusters</a:t>
            </a:r>
            <a:r>
              <a:rPr lang="da-DK" sz="2400" dirty="0"/>
              <a:t> </a:t>
            </a:r>
            <a:endParaRPr lang="da-DK" sz="2400" dirty="0">
              <a:cs typeface="Calibri"/>
            </a:endParaRPr>
          </a:p>
          <a:p>
            <a:pPr>
              <a:defRPr/>
            </a:pPr>
            <a:r>
              <a:rPr lang="da-DK" sz="2400" dirty="0"/>
              <a:t>Region Syddanmark: 24 </a:t>
            </a:r>
            <a:r>
              <a:rPr lang="da-DK" sz="2400" dirty="0">
                <a:ea typeface="+mn-lt"/>
                <a:cs typeface="+mn-lt"/>
              </a:rPr>
              <a:t>Clusters</a:t>
            </a:r>
            <a:r>
              <a:rPr lang="da-DK" sz="2400" dirty="0"/>
              <a:t> </a:t>
            </a:r>
            <a:endParaRPr lang="da-DK" sz="2400" dirty="0">
              <a:cs typeface="Calibri"/>
            </a:endParaRPr>
          </a:p>
          <a:p>
            <a:pPr>
              <a:defRPr/>
            </a:pPr>
            <a:r>
              <a:rPr lang="da-DK" sz="2400" dirty="0"/>
              <a:t>Region Midtjylland: 29 </a:t>
            </a:r>
            <a:r>
              <a:rPr lang="da-DK" sz="2400" dirty="0">
                <a:ea typeface="+mn-lt"/>
                <a:cs typeface="+mn-lt"/>
              </a:rPr>
              <a:t>Clusters</a:t>
            </a:r>
          </a:p>
          <a:p>
            <a:pPr>
              <a:defRPr/>
            </a:pPr>
            <a:r>
              <a:rPr lang="da-DK" sz="2400" dirty="0"/>
              <a:t>Region Nordjylland: 12 </a:t>
            </a:r>
            <a:r>
              <a:rPr lang="da-DK" sz="2400" dirty="0">
                <a:ea typeface="+mn-lt"/>
                <a:cs typeface="+mn-lt"/>
              </a:rPr>
              <a:t>Clusters</a:t>
            </a:r>
          </a:p>
          <a:p>
            <a:pPr marL="0" indent="0">
              <a:buNone/>
              <a:defRPr/>
            </a:pPr>
            <a:endParaRPr lang="da-DK" dirty="0"/>
          </a:p>
        </p:txBody>
      </p:sp>
      <p:sp>
        <p:nvSpPr>
          <p:cNvPr id="11268" name="Pladsholder til slidenummer 3">
            <a:extLst>
              <a:ext uri="{FF2B5EF4-FFF2-40B4-BE49-F238E27FC236}">
                <a16:creationId xmlns:a16="http://schemas.microsoft.com/office/drawing/2014/main" id="{D9E4F380-95A5-43EF-8839-D0A9BBD4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10AE6C-AAFD-4D79-9AA9-4B11A8E945A9}" type="slidenum">
              <a:rPr lang="da-DK" smtClean="0"/>
              <a:pPr/>
              <a:t>3</a:t>
            </a:fld>
            <a:endParaRPr lang="da-DK" altLang="en-US"/>
          </a:p>
        </p:txBody>
      </p:sp>
      <p:sp>
        <p:nvSpPr>
          <p:cNvPr id="2" name="Afrundet rektangel 1">
            <a:extLst>
              <a:ext uri="{FF2B5EF4-FFF2-40B4-BE49-F238E27FC236}">
                <a16:creationId xmlns:a16="http://schemas.microsoft.com/office/drawing/2014/main" id="{92962877-C211-4913-8EE9-B96483A42D64}"/>
              </a:ext>
            </a:extLst>
          </p:cNvPr>
          <p:cNvSpPr/>
          <p:nvPr/>
        </p:nvSpPr>
        <p:spPr>
          <a:xfrm>
            <a:off x="499451" y="4323425"/>
            <a:ext cx="4054794" cy="1083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dirty="0"/>
              <a:t> 98-99 % af GP´s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organized</a:t>
            </a:r>
            <a:r>
              <a:rPr lang="da-DK" sz="2400" dirty="0"/>
              <a:t> in </a:t>
            </a:r>
            <a:r>
              <a:rPr lang="da-DK" sz="2400" dirty="0" err="1"/>
              <a:t>clusters</a:t>
            </a:r>
            <a:r>
              <a:rPr lang="da-DK" sz="2400" dirty="0"/>
              <a:t> </a:t>
            </a:r>
          </a:p>
        </p:txBody>
      </p:sp>
      <p:pic>
        <p:nvPicPr>
          <p:cNvPr id="5" name="Billede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6E5FE785-2896-4341-AFCE-04019E41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2" y="878759"/>
            <a:ext cx="6915246" cy="52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3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57188E-51F5-43D5-BD82-61D3BFC2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31" y="5225905"/>
            <a:ext cx="932769" cy="95105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7610108-BA9C-4404-BF00-C5FA9CA43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8794"/>
            <a:ext cx="8681884" cy="487816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BE9DE7A-5328-4A10-B92A-54D4A572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2" y="116911"/>
            <a:ext cx="7590504" cy="1128252"/>
          </a:xfrm>
        </p:spPr>
        <p:txBody>
          <a:bodyPr>
            <a:normAutofit/>
          </a:bodyPr>
          <a:lstStyle/>
          <a:p>
            <a:pPr algn="ctr"/>
            <a:r>
              <a:rPr lang="da-DK" sz="4800" b="1" dirty="0">
                <a:solidFill>
                  <a:schemeClr val="accent1"/>
                </a:solidFill>
              </a:rPr>
              <a:t>Proces, proces, proces….</a:t>
            </a:r>
          </a:p>
        </p:txBody>
      </p:sp>
    </p:spTree>
    <p:extLst>
      <p:ext uri="{BB962C8B-B14F-4D97-AF65-F5344CB8AC3E}">
        <p14:creationId xmlns:p14="http://schemas.microsoft.com/office/powerpoint/2010/main" val="411024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96" y="3195675"/>
            <a:ext cx="8989102" cy="685265"/>
          </a:xfrm>
        </p:spPr>
        <p:txBody>
          <a:bodyPr>
            <a:noAutofit/>
          </a:bodyPr>
          <a:lstStyle/>
          <a:p>
            <a:pPr algn="l"/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Two</a:t>
            </a:r>
            <a:r>
              <a:rPr lang="da-DK" sz="5400" b="1" dirty="0">
                <a:solidFill>
                  <a:schemeClr val="accent1"/>
                </a:solidFill>
                <a:latin typeface="+mn-lt"/>
              </a:rPr>
              <a:t> attitude </a:t>
            </a:r>
            <a:r>
              <a:rPr lang="da-DK" sz="5400" b="1" dirty="0" err="1">
                <a:solidFill>
                  <a:schemeClr val="accent1"/>
                </a:solidFill>
                <a:latin typeface="+mn-lt"/>
              </a:rPr>
              <a:t>surveys</a:t>
            </a:r>
            <a:br>
              <a:rPr lang="da-DK" sz="5400" b="1" dirty="0">
                <a:solidFill>
                  <a:schemeClr val="accent1"/>
                </a:solidFill>
                <a:latin typeface="+mn-lt"/>
              </a:rPr>
            </a:br>
            <a:r>
              <a:rPr lang="da-DK" sz="5400" b="1" dirty="0">
                <a:solidFill>
                  <a:schemeClr val="accent1"/>
                </a:solidFill>
                <a:latin typeface="+mn-lt"/>
              </a:rPr>
              <a:t>-  in 2019 and 2021</a:t>
            </a:r>
            <a:br>
              <a:rPr lang="da-DK" sz="5400" b="1" dirty="0">
                <a:solidFill>
                  <a:schemeClr val="accent1"/>
                </a:solidFill>
                <a:latin typeface="+mn-lt"/>
              </a:rPr>
            </a:br>
            <a:endParaRPr lang="da-DK" sz="5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32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A23D59-8994-40BF-906D-2E22AF3CF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69557-1C41-7C47-B906-DAA14C62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Insights</a:t>
            </a:r>
            <a:r>
              <a:rPr lang="da-DK" dirty="0"/>
              <a:t> - </a:t>
            </a:r>
            <a:r>
              <a:rPr lang="da-DK" dirty="0" err="1"/>
              <a:t>what</a:t>
            </a:r>
            <a:r>
              <a:rPr lang="da-DK" dirty="0"/>
              <a:t> do the GP´s </a:t>
            </a:r>
            <a:r>
              <a:rPr lang="da-DK" dirty="0" err="1"/>
              <a:t>want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890DB0-F192-B346-98B0-A8030FCB1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Plug and </a:t>
            </a:r>
            <a:r>
              <a:rPr lang="da-DK" dirty="0" err="1"/>
              <a:t>play</a:t>
            </a:r>
            <a:r>
              <a:rPr lang="da-DK" dirty="0"/>
              <a:t> </a:t>
            </a:r>
            <a:r>
              <a:rPr lang="da-DK" dirty="0" err="1"/>
              <a:t>sollutions</a:t>
            </a:r>
            <a:endParaRPr lang="da-DK" dirty="0"/>
          </a:p>
          <a:p>
            <a:r>
              <a:rPr lang="da-DK" dirty="0"/>
              <a:t>Minimal </a:t>
            </a:r>
            <a:r>
              <a:rPr lang="da-DK" dirty="0" err="1"/>
              <a:t>preparation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clustermeetings</a:t>
            </a:r>
          </a:p>
          <a:p>
            <a:r>
              <a:rPr lang="da-DK" dirty="0"/>
              <a:t>Access to valid real time data over time</a:t>
            </a:r>
            <a:endParaRPr lang="da-DK" dirty="0">
              <a:cs typeface="Calibri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DDA894-4A95-42DA-A9CE-2E92882F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87" y="104477"/>
            <a:ext cx="11656101" cy="657043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KiAP’s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cluster support (National and regional)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462899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32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FF712F0-7D66-41DA-83FA-D8B0C4A1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304" y="289697"/>
            <a:ext cx="938865" cy="951058"/>
          </a:xfrm>
          <a:prstGeom prst="rect">
            <a:avLst/>
          </a:prstGeom>
        </p:spPr>
      </p:pic>
      <p:pic>
        <p:nvPicPr>
          <p:cNvPr id="19" name="Billede 18" descr="Et billede, der indeholder tekst, avis, skærmbillede, personer&#10;&#10;Automatisk genereret beskrivelse">
            <a:extLst>
              <a:ext uri="{FF2B5EF4-FFF2-40B4-BE49-F238E27FC236}">
                <a16:creationId xmlns:a16="http://schemas.microsoft.com/office/drawing/2014/main" id="{C80D68BB-6A8D-4F1B-ACF0-C55CE37EF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" y="941756"/>
            <a:ext cx="4229961" cy="5011271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75F2D5F1-FCBE-4A49-9B19-AB83BD9CB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54" y="1742162"/>
            <a:ext cx="4250679" cy="4957482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45935F9-F87B-43C0-BCBE-0DDB9BD71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33" y="1419276"/>
            <a:ext cx="3912296" cy="3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7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8" y="323930"/>
            <a:ext cx="11359768" cy="685265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accent1"/>
                </a:solidFill>
                <a:latin typeface="+mn-lt"/>
              </a:rPr>
              <a:t>Regional  clustersupport (Clusters and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clinics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) 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462899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32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FF712F0-7D66-41DA-83FA-D8B0C4A1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917" y="1015444"/>
            <a:ext cx="938865" cy="95105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E736C2E-45E1-46DA-85EE-C41D73E04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9" y="2964328"/>
            <a:ext cx="5365328" cy="356974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A681212-12E4-4917-A940-20713EEE9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444" y="1373835"/>
            <a:ext cx="2495550" cy="18288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A65195F-C691-46D3-AFFD-B5061C245C30}"/>
              </a:ext>
            </a:extLst>
          </p:cNvPr>
          <p:cNvSpPr txBox="1"/>
          <p:nvPr/>
        </p:nvSpPr>
        <p:spPr>
          <a:xfrm>
            <a:off x="442257" y="1385788"/>
            <a:ext cx="497242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b="1" dirty="0"/>
              <a:t>The regional cluster and </a:t>
            </a:r>
            <a:r>
              <a:rPr lang="da-DK" sz="2400" b="1" dirty="0" err="1"/>
              <a:t>clinic</a:t>
            </a:r>
            <a:r>
              <a:rPr lang="da-DK" sz="2400" b="1" dirty="0"/>
              <a:t> support (KAP) offers "</a:t>
            </a:r>
            <a:r>
              <a:rPr lang="da-DK" sz="2400" b="1" dirty="0" err="1"/>
              <a:t>hands</a:t>
            </a:r>
            <a:r>
              <a:rPr lang="da-DK" sz="2400" b="1" dirty="0"/>
              <a:t> on" </a:t>
            </a:r>
            <a:r>
              <a:rPr lang="da-DK" sz="2400" b="1" dirty="0" err="1"/>
              <a:t>help</a:t>
            </a:r>
            <a:r>
              <a:rPr lang="da-DK" sz="2400" b="1" dirty="0"/>
              <a:t> with meetings and </a:t>
            </a:r>
            <a:r>
              <a:rPr lang="da-DK" sz="2400" b="1" dirty="0" err="1"/>
              <a:t>implementation</a:t>
            </a:r>
            <a:r>
              <a:rPr lang="da-DK" sz="2400" b="1" dirty="0"/>
              <a:t>:</a:t>
            </a:r>
          </a:p>
          <a:p>
            <a:endParaRPr lang="da-DK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err="1"/>
              <a:t>Facilitation</a:t>
            </a:r>
            <a:r>
              <a:rPr lang="da-DK" sz="2400" dirty="0"/>
              <a:t> of meetings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Cluster </a:t>
            </a:r>
            <a:r>
              <a:rPr lang="da-DK" sz="2400" dirty="0" err="1"/>
              <a:t>packages</a:t>
            </a:r>
            <a:endParaRPr lang="da-DK" sz="2400" dirty="0" err="1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>
                <a:cs typeface="Calibri"/>
              </a:rPr>
              <a:t>Data from region and </a:t>
            </a:r>
            <a:r>
              <a:rPr lang="da-DK" sz="2400" dirty="0" err="1">
                <a:cs typeface="Calibri"/>
              </a:rPr>
              <a:t>municipalities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Visits at </a:t>
            </a:r>
            <a:r>
              <a:rPr lang="da-DK" sz="2400" dirty="0" err="1"/>
              <a:t>clinics</a:t>
            </a:r>
            <a:endParaRPr lang="da-DK" sz="2400" dirty="0" err="1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err="1"/>
              <a:t>Dataconsulents</a:t>
            </a:r>
            <a:endParaRPr lang="da-DK" sz="2400" dirty="0" err="1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 err="1"/>
              <a:t>Medicine</a:t>
            </a:r>
            <a:r>
              <a:rPr lang="da-DK" sz="2400" dirty="0"/>
              <a:t> </a:t>
            </a:r>
            <a:r>
              <a:rPr lang="da-DK" sz="2400" dirty="0" err="1"/>
              <a:t>consulents</a:t>
            </a:r>
            <a:endParaRPr lang="da-DK" sz="2400" dirty="0" err="1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Regional </a:t>
            </a:r>
            <a:r>
              <a:rPr lang="da-DK" sz="2400" dirty="0" err="1"/>
              <a:t>network</a:t>
            </a:r>
            <a:endParaRPr lang="da-DK" sz="2400" dirty="0" err="1">
              <a:cs typeface="Calibri"/>
            </a:endParaRP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5556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4B4B-F761-45BE-A00A-227104A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09" y="693963"/>
            <a:ext cx="11229691" cy="685265"/>
          </a:xfrm>
        </p:spPr>
        <p:txBody>
          <a:bodyPr>
            <a:noAutofit/>
          </a:bodyPr>
          <a:lstStyle/>
          <a:p>
            <a:r>
              <a:rPr lang="da-DK" b="1" dirty="0" err="1">
                <a:solidFill>
                  <a:schemeClr val="accent1"/>
                </a:solidFill>
                <a:latin typeface="+mn-lt"/>
              </a:rPr>
              <a:t>Many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partners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want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access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to the clusters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DC0285A-3899-4F4C-BA72-E551DB920E05}"/>
              </a:ext>
            </a:extLst>
          </p:cNvPr>
          <p:cNvSpPr txBox="1">
            <a:spLocks/>
          </p:cNvSpPr>
          <p:nvPr/>
        </p:nvSpPr>
        <p:spPr>
          <a:xfrm>
            <a:off x="639580" y="1379228"/>
            <a:ext cx="10912839" cy="5236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a-DK" sz="3200" dirty="0"/>
          </a:p>
          <a:p>
            <a:pPr marL="0" indent="0">
              <a:buFont typeface="Arial"/>
              <a:buNone/>
            </a:pPr>
            <a:endParaRPr lang="da-DK" sz="32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4651C5-4183-41A6-A5C0-9078840BCB3D}"/>
              </a:ext>
            </a:extLst>
          </p:cNvPr>
          <p:cNvSpPr txBox="1"/>
          <p:nvPr/>
        </p:nvSpPr>
        <p:spPr>
          <a:xfrm>
            <a:off x="639579" y="1482163"/>
            <a:ext cx="1052446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400" dirty="0"/>
              <a:t>Health board: </a:t>
            </a:r>
            <a:r>
              <a:rPr lang="da-DK" sz="2400" i="1" dirty="0"/>
              <a:t>”</a:t>
            </a:r>
            <a:r>
              <a:rPr lang="da-DK" sz="2400" i="1" dirty="0" err="1"/>
              <a:t>Breafing</a:t>
            </a:r>
            <a:r>
              <a:rPr lang="da-DK" sz="2400" i="1" dirty="0"/>
              <a:t> on new guidelines”</a:t>
            </a:r>
          </a:p>
          <a:p>
            <a:endParaRPr lang="da-DK" sz="2400" dirty="0"/>
          </a:p>
          <a:p>
            <a:r>
              <a:rPr lang="da-DK" sz="2400" dirty="0" err="1"/>
              <a:t>Other</a:t>
            </a:r>
            <a:r>
              <a:rPr lang="da-DK" sz="2400" dirty="0"/>
              <a:t> </a:t>
            </a:r>
            <a:r>
              <a:rPr lang="da-DK" sz="2400" dirty="0" err="1"/>
              <a:t>authorities</a:t>
            </a:r>
            <a:r>
              <a:rPr lang="da-DK" sz="2400" dirty="0"/>
              <a:t>: </a:t>
            </a:r>
            <a:r>
              <a:rPr lang="da-DK" sz="2400" i="1" dirty="0"/>
              <a:t>”</a:t>
            </a:r>
            <a:r>
              <a:rPr lang="da-DK" sz="2400" i="1" dirty="0" err="1"/>
              <a:t>Breafing</a:t>
            </a:r>
            <a:r>
              <a:rPr lang="da-DK" sz="2400" i="1" dirty="0"/>
              <a:t> on </a:t>
            </a:r>
            <a:r>
              <a:rPr lang="da-DK" sz="2400" i="1" dirty="0" err="1"/>
              <a:t>holiday</a:t>
            </a:r>
            <a:r>
              <a:rPr lang="da-DK" sz="2400" i="1" dirty="0"/>
              <a:t> </a:t>
            </a:r>
            <a:r>
              <a:rPr lang="da-DK" sz="2400" i="1" dirty="0" err="1"/>
              <a:t>law</a:t>
            </a:r>
            <a:r>
              <a:rPr lang="da-DK" sz="2400" i="1" dirty="0"/>
              <a:t>”</a:t>
            </a:r>
            <a:endParaRPr lang="da-DK" sz="2400" i="1" dirty="0">
              <a:cs typeface="Calibri"/>
            </a:endParaRPr>
          </a:p>
          <a:p>
            <a:endParaRPr lang="da-DK" sz="2400" dirty="0"/>
          </a:p>
          <a:p>
            <a:r>
              <a:rPr lang="da-DK" sz="2400" dirty="0"/>
              <a:t>Researcher: </a:t>
            </a:r>
            <a:r>
              <a:rPr lang="da-DK" sz="2400" i="1" dirty="0"/>
              <a:t>”Projects in the cluster”</a:t>
            </a:r>
            <a:endParaRPr lang="da-DK" sz="2400" i="1" dirty="0">
              <a:cs typeface="Calibri"/>
            </a:endParaRPr>
          </a:p>
          <a:p>
            <a:endParaRPr lang="da-DK" sz="2400" dirty="0"/>
          </a:p>
          <a:p>
            <a:r>
              <a:rPr lang="da-DK" sz="2400" dirty="0" err="1"/>
              <a:t>Municipalitiese</a:t>
            </a:r>
            <a:r>
              <a:rPr lang="da-DK" sz="2400" dirty="0"/>
              <a:t>: </a:t>
            </a:r>
            <a:r>
              <a:rPr lang="da-DK" sz="2400" i="1" dirty="0"/>
              <a:t>”Information </a:t>
            </a:r>
            <a:r>
              <a:rPr lang="da-DK" sz="2400" i="1" dirty="0" err="1"/>
              <a:t>about</a:t>
            </a:r>
            <a:r>
              <a:rPr lang="da-DK" sz="2400" i="1" dirty="0"/>
              <a:t> dosisdispensation of </a:t>
            </a:r>
            <a:r>
              <a:rPr lang="da-DK" sz="2400" i="1" dirty="0" err="1"/>
              <a:t>medicine</a:t>
            </a:r>
            <a:r>
              <a:rPr lang="da-DK" sz="2400" i="1" dirty="0"/>
              <a:t>”</a:t>
            </a:r>
            <a:endParaRPr lang="da-DK" sz="2400" i="1" dirty="0">
              <a:cs typeface="Calibri"/>
            </a:endParaRPr>
          </a:p>
          <a:p>
            <a:endParaRPr lang="da-DK" sz="2400" dirty="0"/>
          </a:p>
          <a:p>
            <a:r>
              <a:rPr lang="da-DK" sz="2400" dirty="0"/>
              <a:t>Patient associations: </a:t>
            </a:r>
            <a:r>
              <a:rPr lang="da-DK" sz="2400" i="1" dirty="0"/>
              <a:t>”</a:t>
            </a:r>
            <a:r>
              <a:rPr lang="da-DK" sz="2400" i="1" dirty="0" err="1"/>
              <a:t>We</a:t>
            </a:r>
            <a:r>
              <a:rPr lang="da-DK" sz="2400" i="1" dirty="0"/>
              <a:t> </a:t>
            </a:r>
            <a:r>
              <a:rPr lang="da-DK" sz="2400" i="1" dirty="0" err="1"/>
              <a:t>would</a:t>
            </a:r>
            <a:r>
              <a:rPr lang="da-DK" sz="2400" i="1" dirty="0"/>
              <a:t> like to </a:t>
            </a:r>
            <a:r>
              <a:rPr lang="da-DK" sz="2400" i="1" dirty="0" err="1"/>
              <a:t>use</a:t>
            </a:r>
            <a:r>
              <a:rPr lang="da-DK" sz="2400" i="1" dirty="0"/>
              <a:t> the clusters to do patient studies”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3583585-21DC-4A33-8B6C-2C1AFEDA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0" y="5378017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3DB9CBE55524AB43BDFDC021CCDAB" ma:contentTypeVersion="2" ma:contentTypeDescription="Create a new document." ma:contentTypeScope="" ma:versionID="5b4afe2121913d9f4f5692c4cda53dbf">
  <xsd:schema xmlns:xsd="http://www.w3.org/2001/XMLSchema" xmlns:xs="http://www.w3.org/2001/XMLSchema" xmlns:p="http://schemas.microsoft.com/office/2006/metadata/properties" xmlns:ns2="760a96eb-73f9-49a1-b8e4-a18681e03801" targetNamespace="http://schemas.microsoft.com/office/2006/metadata/properties" ma:root="true" ma:fieldsID="c9e5b9ef770b8c81c733959bc3dc6154" ns2:_="">
    <xsd:import namespace="760a96eb-73f9-49a1-b8e4-a18681e038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a96eb-73f9-49a1-b8e4-a18681e038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A193A2-C6C1-4E6F-B33D-740EB58FC7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26EC00-7FB9-4F8E-89B2-FE67915D46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189F2C-203A-41B3-85AE-E5E9FB8E6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a96eb-73f9-49a1-b8e4-a18681e038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3744</TotalTime>
  <Words>690</Words>
  <Application>Microsoft Office PowerPoint</Application>
  <PresentationFormat>Widescreen</PresentationFormat>
  <Paragraphs>189</Paragraphs>
  <Slides>27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Office-tema</vt:lpstr>
      <vt:lpstr>Clusters in Denmark</vt:lpstr>
      <vt:lpstr>The first years – establishment of clusters </vt:lpstr>
      <vt:lpstr>PowerPoint-præsentation</vt:lpstr>
      <vt:lpstr>Proces, proces, proces….</vt:lpstr>
      <vt:lpstr>Two attitude surveys -  in 2019 and 2021 </vt:lpstr>
      <vt:lpstr>Insights - what do the GP´s want?</vt:lpstr>
      <vt:lpstr>KiAP’s cluster support (National and regional)</vt:lpstr>
      <vt:lpstr>Regional  clustersupport (Clusters and clinics) </vt:lpstr>
      <vt:lpstr>Many partners want access to the clusters</vt:lpstr>
      <vt:lpstr>But remember the purpuse of clusters</vt:lpstr>
      <vt:lpstr>KiAP’s Cluster data</vt:lpstr>
      <vt:lpstr>Courseplans - GP´s view</vt:lpstr>
      <vt:lpstr>Courseplans – Cluster view</vt:lpstr>
      <vt:lpstr>ordiprax+ GP´s view</vt:lpstr>
      <vt:lpstr>ordiprax+ Cluster view</vt:lpstr>
      <vt:lpstr>Electronic communication – Cluster view</vt:lpstr>
      <vt:lpstr>RKKP indicators – Cluster view</vt:lpstr>
      <vt:lpstr>KiAP Cluster survey</vt:lpstr>
      <vt:lpstr>KiAP’s Cluster help</vt:lpstr>
      <vt:lpstr>What is a cluster package?</vt:lpstr>
      <vt:lpstr>What is a cluster package?</vt:lpstr>
      <vt:lpstr>PowerPoint-præsentation</vt:lpstr>
      <vt:lpstr>KiAP’s Cluster packages</vt:lpstr>
      <vt:lpstr>Good clusterstories Find them and share them!</vt:lpstr>
      <vt:lpstr>Conjunctivitis: KOOL-cluster</vt:lpstr>
      <vt:lpstr>Updating medicine – Nordfyns cluster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Forløbsplaner</dc:title>
  <dc:creator>Mask4</dc:creator>
  <cp:lastModifiedBy>Preben Larsen</cp:lastModifiedBy>
  <cp:revision>268</cp:revision>
  <cp:lastPrinted>2020-09-10T08:26:22Z</cp:lastPrinted>
  <dcterms:created xsi:type="dcterms:W3CDTF">2018-08-30T08:45:05Z</dcterms:created>
  <dcterms:modified xsi:type="dcterms:W3CDTF">2021-09-21T18:01:52Z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0x010100F8A3DB9CBE55524AB43BDFDC021CCDAB</vt:lpwstr>
  </property>
</Properties>
</file>